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0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65" r:id="rId5"/>
    <p:sldId id="266" r:id="rId6"/>
    <p:sldId id="258" r:id="rId7"/>
    <p:sldId id="267" r:id="rId8"/>
    <p:sldId id="268" r:id="rId9"/>
    <p:sldId id="259" r:id="rId10"/>
    <p:sldId id="271" r:id="rId11"/>
    <p:sldId id="277" r:id="rId12"/>
    <p:sldId id="273" r:id="rId13"/>
    <p:sldId id="275" r:id="rId14"/>
    <p:sldId id="276" r:id="rId15"/>
    <p:sldId id="272" r:id="rId16"/>
    <p:sldId id="274" r:id="rId17"/>
    <p:sldId id="260" r:id="rId18"/>
    <p:sldId id="285" r:id="rId19"/>
    <p:sldId id="282" r:id="rId20"/>
    <p:sldId id="283" r:id="rId21"/>
    <p:sldId id="286" r:id="rId22"/>
    <p:sldId id="279" r:id="rId23"/>
    <p:sldId id="284" r:id="rId24"/>
    <p:sldId id="261" r:id="rId25"/>
    <p:sldId id="262" r:id="rId26"/>
    <p:sldId id="289" r:id="rId27"/>
    <p:sldId id="291" r:id="rId28"/>
    <p:sldId id="287" r:id="rId29"/>
    <p:sldId id="264" r:id="rId30"/>
  </p:sldIdLst>
  <p:sldSz cx="12188825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6163" autoAdjust="0"/>
  </p:normalViewPr>
  <p:slideViewPr>
    <p:cSldViewPr>
      <p:cViewPr varScale="1">
        <p:scale>
          <a:sx n="89" d="100"/>
          <a:sy n="89" d="100"/>
        </p:scale>
        <p:origin x="-432" y="-67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4C894-8F0F-4E31-AE6D-BAE5F8F13046}" type="doc">
      <dgm:prSet loTypeId="urn:microsoft.com/office/officeart/2005/8/layout/hProcess9" loCatId="process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en-US"/>
        </a:p>
      </dgm:t>
    </dgm:pt>
    <dgm:pt modelId="{A7AA23F3-1492-4CD9-AA56-874D55E976F0}">
      <dgm:prSet/>
      <dgm:spPr/>
      <dgm:t>
        <a:bodyPr/>
        <a:lstStyle/>
        <a:p>
          <a:pPr rtl="0"/>
          <a:r>
            <a: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Προβλήματα που απορρέουν από:</a:t>
          </a:r>
          <a:endParaRPr lang="el-G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78770E-4631-4A43-B006-1BB9D4DE754E}" type="parTrans" cxnId="{15639F5D-16B1-4D7B-945A-823CDCF3834F}">
      <dgm:prSet/>
      <dgm:spPr/>
      <dgm:t>
        <a:bodyPr/>
        <a:lstStyle/>
        <a:p>
          <a:endParaRPr lang="en-US"/>
        </a:p>
      </dgm:t>
    </dgm:pt>
    <dgm:pt modelId="{4E21DA84-8DB7-4D73-94EA-D303B85D6188}" type="sibTrans" cxnId="{15639F5D-16B1-4D7B-945A-823CDCF3834F}">
      <dgm:prSet/>
      <dgm:spPr/>
      <dgm:t>
        <a:bodyPr/>
        <a:lstStyle/>
        <a:p>
          <a:endParaRPr lang="en-US"/>
        </a:p>
      </dgm:t>
    </dgm:pt>
    <dgm:pt modelId="{DE0432C3-230F-4695-9E8B-548DDE2E32EC}">
      <dgm:prSet/>
      <dgm:spPr/>
      <dgm:t>
        <a:bodyPr/>
        <a:lstStyle/>
        <a:p>
          <a:pPr rtl="0"/>
          <a:r>
            <a:rPr lang="el-GR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Γενικό οικονομικό περιβάλλον, που επηρέασε το επενδυτικό κλίμα</a:t>
          </a:r>
          <a:endParaRPr lang="el-GR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E53C62-80D1-45E3-840B-4CAB1EE63AD5}" type="parTrans" cxnId="{E217B367-759C-4714-BDA3-93522670B008}">
      <dgm:prSet/>
      <dgm:spPr/>
      <dgm:t>
        <a:bodyPr/>
        <a:lstStyle/>
        <a:p>
          <a:endParaRPr lang="en-US"/>
        </a:p>
      </dgm:t>
    </dgm:pt>
    <dgm:pt modelId="{8949DA77-9CB9-48BB-A4C5-419659BE9BD5}" type="sibTrans" cxnId="{E217B367-759C-4714-BDA3-93522670B008}">
      <dgm:prSet/>
      <dgm:spPr/>
      <dgm:t>
        <a:bodyPr/>
        <a:lstStyle/>
        <a:p>
          <a:endParaRPr lang="en-US"/>
        </a:p>
      </dgm:t>
    </dgm:pt>
    <dgm:pt modelId="{B27C8C9B-CFFF-46EB-86CD-EC93D0A8F5F5}">
      <dgm:prSet/>
      <dgm:spPr/>
      <dgm:t>
        <a:bodyPr/>
        <a:lstStyle/>
        <a:p>
          <a:pPr rtl="0"/>
          <a:r>
            <a:rPr lang="el-GR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Αδυναμίες σε επίπεδο σχεδιασμού – λειτουργίας – υλοποίησης των ΧΕ</a:t>
          </a:r>
          <a:endParaRPr lang="el-GR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85683B-1B69-449A-924C-AEAC0B733F59}" type="parTrans" cxnId="{BF459C19-2643-49F6-A6D0-384AA9ACC957}">
      <dgm:prSet/>
      <dgm:spPr/>
      <dgm:t>
        <a:bodyPr/>
        <a:lstStyle/>
        <a:p>
          <a:endParaRPr lang="en-US"/>
        </a:p>
      </dgm:t>
    </dgm:pt>
    <dgm:pt modelId="{4919A1B0-332A-4153-8930-884D6280827C}" type="sibTrans" cxnId="{BF459C19-2643-49F6-A6D0-384AA9ACC957}">
      <dgm:prSet/>
      <dgm:spPr/>
      <dgm:t>
        <a:bodyPr/>
        <a:lstStyle/>
        <a:p>
          <a:endParaRPr lang="en-US"/>
        </a:p>
      </dgm:t>
    </dgm:pt>
    <dgm:pt modelId="{5A689F71-42D6-4A10-9F0B-06426FC3FFFA}">
      <dgm:prSet/>
      <dgm:spPr/>
      <dgm:t>
        <a:bodyPr/>
        <a:lstStyle/>
        <a:p>
          <a:pPr rtl="0"/>
          <a:r>
            <a:rPr lang="el-GR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Βαθμό ετοιμότητας εμπλεκόμενων φορέων</a:t>
          </a:r>
          <a:endParaRPr lang="el-GR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F13A8F-5FB9-4792-BD8B-DFFDF61D2D14}" type="parTrans" cxnId="{E29041E9-FB8B-46D3-B05A-4B8FA87E5B54}">
      <dgm:prSet/>
      <dgm:spPr/>
      <dgm:t>
        <a:bodyPr/>
        <a:lstStyle/>
        <a:p>
          <a:endParaRPr lang="en-US"/>
        </a:p>
      </dgm:t>
    </dgm:pt>
    <dgm:pt modelId="{111DD4F7-B154-43DC-BEAF-366E30A22CE1}" type="sibTrans" cxnId="{E29041E9-FB8B-46D3-B05A-4B8FA87E5B54}">
      <dgm:prSet/>
      <dgm:spPr/>
      <dgm:t>
        <a:bodyPr/>
        <a:lstStyle/>
        <a:p>
          <a:endParaRPr lang="en-US"/>
        </a:p>
      </dgm:t>
    </dgm:pt>
    <dgm:pt modelId="{2AE03EEC-4725-4C77-96F6-CD02D809DDF3}" type="pres">
      <dgm:prSet presAssocID="{9894C894-8F0F-4E31-AE6D-BAE5F8F1304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878D74-46F5-499B-B794-81BD8C33F5CE}" type="pres">
      <dgm:prSet presAssocID="{9894C894-8F0F-4E31-AE6D-BAE5F8F13046}" presName="arrow" presStyleLbl="bgShp" presStyleIdx="0" presStyleCnt="1"/>
      <dgm:spPr/>
    </dgm:pt>
    <dgm:pt modelId="{6AA896BE-84DC-487E-8725-CA9F583FBA8A}" type="pres">
      <dgm:prSet presAssocID="{9894C894-8F0F-4E31-AE6D-BAE5F8F13046}" presName="linearProcess" presStyleCnt="0"/>
      <dgm:spPr/>
    </dgm:pt>
    <dgm:pt modelId="{28C8D0B2-2CED-4E5D-B7D4-0F4B77B82CB4}" type="pres">
      <dgm:prSet presAssocID="{A7AA23F3-1492-4CD9-AA56-874D55E976F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1D301-BD10-446E-97F4-1537AA092971}" type="pres">
      <dgm:prSet presAssocID="{4E21DA84-8DB7-4D73-94EA-D303B85D6188}" presName="sibTrans" presStyleCnt="0"/>
      <dgm:spPr/>
    </dgm:pt>
    <dgm:pt modelId="{15434029-520C-4FA4-9AC3-7483CE1ABEC5}" type="pres">
      <dgm:prSet presAssocID="{DE0432C3-230F-4695-9E8B-548DDE2E32E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47D20-B61A-440C-AE94-C886ADC7615F}" type="pres">
      <dgm:prSet presAssocID="{8949DA77-9CB9-48BB-A4C5-419659BE9BD5}" presName="sibTrans" presStyleCnt="0"/>
      <dgm:spPr/>
    </dgm:pt>
    <dgm:pt modelId="{89544F01-8F00-479A-8B72-AA55CA3DFF92}" type="pres">
      <dgm:prSet presAssocID="{B27C8C9B-CFFF-46EB-86CD-EC93D0A8F5F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EA045-F102-494D-AB50-EDDE651E9508}" type="pres">
      <dgm:prSet presAssocID="{4919A1B0-332A-4153-8930-884D6280827C}" presName="sibTrans" presStyleCnt="0"/>
      <dgm:spPr/>
    </dgm:pt>
    <dgm:pt modelId="{73799797-100D-4D29-BBDE-BFCF058EF4B4}" type="pres">
      <dgm:prSet presAssocID="{5A689F71-42D6-4A10-9F0B-06426FC3FFF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7550BC-AEE8-4413-BC41-15F17F1165F8}" type="presOf" srcId="{DE0432C3-230F-4695-9E8B-548DDE2E32EC}" destId="{15434029-520C-4FA4-9AC3-7483CE1ABEC5}" srcOrd="0" destOrd="0" presId="urn:microsoft.com/office/officeart/2005/8/layout/hProcess9"/>
    <dgm:cxn modelId="{15639F5D-16B1-4D7B-945A-823CDCF3834F}" srcId="{9894C894-8F0F-4E31-AE6D-BAE5F8F13046}" destId="{A7AA23F3-1492-4CD9-AA56-874D55E976F0}" srcOrd="0" destOrd="0" parTransId="{BE78770E-4631-4A43-B006-1BB9D4DE754E}" sibTransId="{4E21DA84-8DB7-4D73-94EA-D303B85D6188}"/>
    <dgm:cxn modelId="{E217B367-759C-4714-BDA3-93522670B008}" srcId="{9894C894-8F0F-4E31-AE6D-BAE5F8F13046}" destId="{DE0432C3-230F-4695-9E8B-548DDE2E32EC}" srcOrd="1" destOrd="0" parTransId="{D9E53C62-80D1-45E3-840B-4CAB1EE63AD5}" sibTransId="{8949DA77-9CB9-48BB-A4C5-419659BE9BD5}"/>
    <dgm:cxn modelId="{BF459C19-2643-49F6-A6D0-384AA9ACC957}" srcId="{9894C894-8F0F-4E31-AE6D-BAE5F8F13046}" destId="{B27C8C9B-CFFF-46EB-86CD-EC93D0A8F5F5}" srcOrd="2" destOrd="0" parTransId="{5085683B-1B69-449A-924C-AEAC0B733F59}" sibTransId="{4919A1B0-332A-4153-8930-884D6280827C}"/>
    <dgm:cxn modelId="{AA62E01C-8BCB-461D-A566-A8FEEF7ECBD9}" type="presOf" srcId="{A7AA23F3-1492-4CD9-AA56-874D55E976F0}" destId="{28C8D0B2-2CED-4E5D-B7D4-0F4B77B82CB4}" srcOrd="0" destOrd="0" presId="urn:microsoft.com/office/officeart/2005/8/layout/hProcess9"/>
    <dgm:cxn modelId="{E29041E9-FB8B-46D3-B05A-4B8FA87E5B54}" srcId="{9894C894-8F0F-4E31-AE6D-BAE5F8F13046}" destId="{5A689F71-42D6-4A10-9F0B-06426FC3FFFA}" srcOrd="3" destOrd="0" parTransId="{9EF13A8F-5FB9-4792-BD8B-DFFDF61D2D14}" sibTransId="{111DD4F7-B154-43DC-BEAF-366E30A22CE1}"/>
    <dgm:cxn modelId="{61815BB0-A510-459E-972F-0623D2D6893B}" type="presOf" srcId="{9894C894-8F0F-4E31-AE6D-BAE5F8F13046}" destId="{2AE03EEC-4725-4C77-96F6-CD02D809DDF3}" srcOrd="0" destOrd="0" presId="urn:microsoft.com/office/officeart/2005/8/layout/hProcess9"/>
    <dgm:cxn modelId="{2A87AB57-A99A-4438-8468-34119F903F72}" type="presOf" srcId="{5A689F71-42D6-4A10-9F0B-06426FC3FFFA}" destId="{73799797-100D-4D29-BBDE-BFCF058EF4B4}" srcOrd="0" destOrd="0" presId="urn:microsoft.com/office/officeart/2005/8/layout/hProcess9"/>
    <dgm:cxn modelId="{B2AD91A1-CD26-4042-B7B9-278F74C4703B}" type="presOf" srcId="{B27C8C9B-CFFF-46EB-86CD-EC93D0A8F5F5}" destId="{89544F01-8F00-479A-8B72-AA55CA3DFF92}" srcOrd="0" destOrd="0" presId="urn:microsoft.com/office/officeart/2005/8/layout/hProcess9"/>
    <dgm:cxn modelId="{8C54E3CC-DEF6-4214-99A5-894F5BC846B2}" type="presParOf" srcId="{2AE03EEC-4725-4C77-96F6-CD02D809DDF3}" destId="{31878D74-46F5-499B-B794-81BD8C33F5CE}" srcOrd="0" destOrd="0" presId="urn:microsoft.com/office/officeart/2005/8/layout/hProcess9"/>
    <dgm:cxn modelId="{871C94D2-931F-408E-A14B-4AB62F922D65}" type="presParOf" srcId="{2AE03EEC-4725-4C77-96F6-CD02D809DDF3}" destId="{6AA896BE-84DC-487E-8725-CA9F583FBA8A}" srcOrd="1" destOrd="0" presId="urn:microsoft.com/office/officeart/2005/8/layout/hProcess9"/>
    <dgm:cxn modelId="{1E31CDB3-2055-4BE6-96F7-CD139A2D0BD9}" type="presParOf" srcId="{6AA896BE-84DC-487E-8725-CA9F583FBA8A}" destId="{28C8D0B2-2CED-4E5D-B7D4-0F4B77B82CB4}" srcOrd="0" destOrd="0" presId="urn:microsoft.com/office/officeart/2005/8/layout/hProcess9"/>
    <dgm:cxn modelId="{DD36BEA4-FD82-45BB-8B16-FAE35DEBB151}" type="presParOf" srcId="{6AA896BE-84DC-487E-8725-CA9F583FBA8A}" destId="{4081D301-BD10-446E-97F4-1537AA092971}" srcOrd="1" destOrd="0" presId="urn:microsoft.com/office/officeart/2005/8/layout/hProcess9"/>
    <dgm:cxn modelId="{86911E54-4421-4C11-B186-6386B93E1D06}" type="presParOf" srcId="{6AA896BE-84DC-487E-8725-CA9F583FBA8A}" destId="{15434029-520C-4FA4-9AC3-7483CE1ABEC5}" srcOrd="2" destOrd="0" presId="urn:microsoft.com/office/officeart/2005/8/layout/hProcess9"/>
    <dgm:cxn modelId="{18FD8B5D-AFEB-41D3-8214-FD82D433DE34}" type="presParOf" srcId="{6AA896BE-84DC-487E-8725-CA9F583FBA8A}" destId="{A8D47D20-B61A-440C-AE94-C886ADC7615F}" srcOrd="3" destOrd="0" presId="urn:microsoft.com/office/officeart/2005/8/layout/hProcess9"/>
    <dgm:cxn modelId="{FC864F70-5583-4FFD-98E2-39D4029B2679}" type="presParOf" srcId="{6AA896BE-84DC-487E-8725-CA9F583FBA8A}" destId="{89544F01-8F00-479A-8B72-AA55CA3DFF92}" srcOrd="4" destOrd="0" presId="urn:microsoft.com/office/officeart/2005/8/layout/hProcess9"/>
    <dgm:cxn modelId="{7BE00250-482D-40AE-A437-2FA5C90D53BC}" type="presParOf" srcId="{6AA896BE-84DC-487E-8725-CA9F583FBA8A}" destId="{25AEA045-F102-494D-AB50-EDDE651E9508}" srcOrd="5" destOrd="0" presId="urn:microsoft.com/office/officeart/2005/8/layout/hProcess9"/>
    <dgm:cxn modelId="{E6A18508-4B08-4626-BF4D-6BDE79DC28DE}" type="presParOf" srcId="{6AA896BE-84DC-487E-8725-CA9F583FBA8A}" destId="{73799797-100D-4D29-BBDE-BFCF058EF4B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78D74-46F5-499B-B794-81BD8C33F5CE}">
      <dsp:nvSpPr>
        <dsp:cNvPr id="0" name=""/>
        <dsp:cNvSpPr/>
      </dsp:nvSpPr>
      <dsp:spPr>
        <a:xfrm>
          <a:off x="610267" y="0"/>
          <a:ext cx="6916368" cy="3960440"/>
        </a:xfrm>
        <a:prstGeom prst="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C8D0B2-2CED-4E5D-B7D4-0F4B77B82CB4}">
      <dsp:nvSpPr>
        <dsp:cNvPr id="0" name=""/>
        <dsp:cNvSpPr/>
      </dsp:nvSpPr>
      <dsp:spPr>
        <a:xfrm>
          <a:off x="4072" y="1188131"/>
          <a:ext cx="1958737" cy="158417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Προβλήματα που απορρέουν από:</a:t>
          </a:r>
          <a:endParaRPr lang="el-G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405" y="1265464"/>
        <a:ext cx="1804071" cy="1429510"/>
      </dsp:txXfrm>
    </dsp:sp>
    <dsp:sp modelId="{15434029-520C-4FA4-9AC3-7483CE1ABEC5}">
      <dsp:nvSpPr>
        <dsp:cNvPr id="0" name=""/>
        <dsp:cNvSpPr/>
      </dsp:nvSpPr>
      <dsp:spPr>
        <a:xfrm>
          <a:off x="2060746" y="1188131"/>
          <a:ext cx="1958737" cy="158417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7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17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17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Γενικό οικονομικό περιβάλλον, που επηρέασε το επενδυτικό κλίμα</a:t>
          </a:r>
          <a:endParaRPr lang="el-GR" sz="160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38079" y="1265464"/>
        <a:ext cx="1804071" cy="1429510"/>
      </dsp:txXfrm>
    </dsp:sp>
    <dsp:sp modelId="{89544F01-8F00-479A-8B72-AA55CA3DFF92}">
      <dsp:nvSpPr>
        <dsp:cNvPr id="0" name=""/>
        <dsp:cNvSpPr/>
      </dsp:nvSpPr>
      <dsp:spPr>
        <a:xfrm>
          <a:off x="4117420" y="1188131"/>
          <a:ext cx="1958737" cy="158417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359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359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359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Αδυναμίες σε επίπεδο σχεδιασμού – λειτουργίας – υλοποίησης των ΧΕ</a:t>
          </a:r>
          <a:endParaRPr lang="el-GR" sz="160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94753" y="1265464"/>
        <a:ext cx="1804071" cy="1429510"/>
      </dsp:txXfrm>
    </dsp:sp>
    <dsp:sp modelId="{73799797-100D-4D29-BBDE-BFCF058EF4B4}">
      <dsp:nvSpPr>
        <dsp:cNvPr id="0" name=""/>
        <dsp:cNvSpPr/>
      </dsp:nvSpPr>
      <dsp:spPr>
        <a:xfrm>
          <a:off x="6174094" y="1188131"/>
          <a:ext cx="1958737" cy="158417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7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17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17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Βαθμό ετοιμότητας εμπλεκόμενων φορέων</a:t>
          </a:r>
          <a:endParaRPr lang="el-GR" sz="160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51427" y="1265464"/>
        <a:ext cx="1804071" cy="1429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11/28/2017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11/28/2017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0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0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1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5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6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7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5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spa.gr/el/Pages/elibraryFS.aspx?item=2378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Ex-ante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αξιολόγηση</a:t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Χρηματοδοτικά Εργαλεία</a:t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Π.Π. 2014-2020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45940" y="3645024"/>
            <a:ext cx="7764913" cy="1096899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l-G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ΕΙΔΙΚΗ ΥΠΗΡΕΣΙΑ ΚΡΑΤΙΚΩΝ ΕΝΙΣΧΥΣΕΩΝ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036" y="6193478"/>
            <a:ext cx="6523285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6" y="6187382"/>
            <a:ext cx="6523285" cy="670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705" y="354593"/>
            <a:ext cx="11305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Χρηματοδοτικό Κενό – Εξοικονόμηση Ενέργειας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 (2/5)</a:t>
            </a:r>
            <a:endParaRPr lang="el-GR" sz="4000" b="1" dirty="0">
              <a:solidFill>
                <a:srgbClr val="7030A0"/>
              </a:solidFill>
              <a:latin typeface="+mj-lt"/>
              <a:ea typeface="+mj-ea"/>
              <a:cs typeface="Aharoni" panose="02010803020104030203" pitchFamily="2" charset="-79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588274"/>
              </p:ext>
            </p:extLst>
          </p:nvPr>
        </p:nvGraphicFramePr>
        <p:xfrm>
          <a:off x="909836" y="1433912"/>
          <a:ext cx="9665021" cy="432048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693312">
                  <a:extLst>
                    <a:ext uri="{9D8B030D-6E8A-4147-A177-3AD203B41FA5}">
                      <a16:colId xmlns="" xmlns:a16="http://schemas.microsoft.com/office/drawing/2014/main" val="3902703457"/>
                    </a:ext>
                  </a:extLst>
                </a:gridCol>
                <a:gridCol w="1003230">
                  <a:extLst>
                    <a:ext uri="{9D8B030D-6E8A-4147-A177-3AD203B41FA5}">
                      <a16:colId xmlns="" xmlns:a16="http://schemas.microsoft.com/office/drawing/2014/main" val="1513957621"/>
                    </a:ext>
                  </a:extLst>
                </a:gridCol>
                <a:gridCol w="1003230">
                  <a:extLst>
                    <a:ext uri="{9D8B030D-6E8A-4147-A177-3AD203B41FA5}">
                      <a16:colId xmlns="" xmlns:a16="http://schemas.microsoft.com/office/drawing/2014/main" val="647281880"/>
                    </a:ext>
                  </a:extLst>
                </a:gridCol>
                <a:gridCol w="1109544">
                  <a:extLst>
                    <a:ext uri="{9D8B030D-6E8A-4147-A177-3AD203B41FA5}">
                      <a16:colId xmlns="" xmlns:a16="http://schemas.microsoft.com/office/drawing/2014/main" val="3732647957"/>
                    </a:ext>
                  </a:extLst>
                </a:gridCol>
                <a:gridCol w="1353103">
                  <a:extLst>
                    <a:ext uri="{9D8B030D-6E8A-4147-A177-3AD203B41FA5}">
                      <a16:colId xmlns="" xmlns:a16="http://schemas.microsoft.com/office/drawing/2014/main" val="3082558088"/>
                    </a:ext>
                  </a:extLst>
                </a:gridCol>
                <a:gridCol w="1125008">
                  <a:extLst>
                    <a:ext uri="{9D8B030D-6E8A-4147-A177-3AD203B41FA5}">
                      <a16:colId xmlns="" xmlns:a16="http://schemas.microsoft.com/office/drawing/2014/main" val="924476959"/>
                    </a:ext>
                  </a:extLst>
                </a:gridCol>
                <a:gridCol w="1125008">
                  <a:extLst>
                    <a:ext uri="{9D8B030D-6E8A-4147-A177-3AD203B41FA5}">
                      <a16:colId xmlns="" xmlns:a16="http://schemas.microsoft.com/office/drawing/2014/main" val="3386257099"/>
                    </a:ext>
                  </a:extLst>
                </a:gridCol>
                <a:gridCol w="1252586">
                  <a:extLst>
                    <a:ext uri="{9D8B030D-6E8A-4147-A177-3AD203B41FA5}">
                      <a16:colId xmlns="" xmlns:a16="http://schemas.microsoft.com/office/drawing/2014/main" val="3886274708"/>
                    </a:ext>
                  </a:extLst>
                </a:gridCol>
              </a:tblGrid>
              <a:tr h="1080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7030A0"/>
                          </a:solidFill>
                          <a:effectLst/>
                        </a:rPr>
                        <a:t>Κατηγορία κτιρίων </a:t>
                      </a:r>
                      <a:endParaRPr lang="el-GR" sz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7030A0"/>
                          </a:solidFill>
                          <a:effectLst/>
                        </a:rPr>
                        <a:t>Κατασκευή &lt;1980</a:t>
                      </a:r>
                      <a:endParaRPr lang="el-GR" sz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7030A0"/>
                          </a:solidFill>
                          <a:effectLst/>
                        </a:rPr>
                        <a:t>Τυπική επιφάνεια </a:t>
                      </a:r>
                      <a:endParaRPr lang="el-GR" sz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7030A0"/>
                          </a:solidFill>
                          <a:effectLst/>
                        </a:rPr>
                        <a:t>Συνολικά τ.μ. </a:t>
                      </a:r>
                      <a:endParaRPr lang="el-GR" sz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7030A0"/>
                          </a:solidFill>
                          <a:effectLst/>
                        </a:rPr>
                        <a:t>Συνολικό κόστος ενεργειακής αναβάθμισης</a:t>
                      </a:r>
                      <a:endParaRPr lang="el-GR" sz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7030A0"/>
                          </a:solidFill>
                          <a:effectLst/>
                        </a:rPr>
                        <a:t>Ελάχιστο ετήσιο κόστος</a:t>
                      </a:r>
                      <a:endParaRPr lang="el-GR" sz="12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7030A0"/>
                          </a:solidFill>
                          <a:effectLst/>
                        </a:rPr>
                        <a:t>Μέγιστο ετήσιο κόστος</a:t>
                      </a:r>
                      <a:endParaRPr lang="el-GR" sz="12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7030A0"/>
                          </a:solidFill>
                          <a:effectLst/>
                        </a:rPr>
                        <a:t>Χρηματοδοτικό κενό (σε ετήσια βάση)</a:t>
                      </a:r>
                      <a:endParaRPr lang="el-GR" sz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2733052730"/>
                  </a:ext>
                </a:extLst>
              </a:tr>
              <a:tr h="54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7030A0"/>
                          </a:solidFill>
                          <a:effectLst/>
                        </a:rPr>
                        <a:t>Ξενοδοχείο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10.386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2.333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24.234.000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2.649.609.608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39.744.144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72.864.264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56.304.204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3607727141"/>
                  </a:ext>
                </a:extLst>
              </a:tr>
              <a:tr h="54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7030A0"/>
                          </a:solidFill>
                          <a:effectLst/>
                        </a:rPr>
                        <a:t>Εργοστάσιο - Εργαστήριο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14.441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1.885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63.655.438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2.976.880.466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44.653.207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81.864.213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63.258.710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824849012"/>
                  </a:ext>
                </a:extLst>
              </a:tr>
              <a:tr h="54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7030A0"/>
                          </a:solidFill>
                          <a:effectLst/>
                        </a:rPr>
                        <a:t>Σχολικό κτίριο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12.432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1.438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31.413.688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1.953.914.884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29.308.723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53.732.659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41.520.691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2931897082"/>
                  </a:ext>
                </a:extLst>
              </a:tr>
              <a:tr h="54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7030A0"/>
                          </a:solidFill>
                          <a:effectLst/>
                        </a:rPr>
                        <a:t>Κατάστημα - Γραφείο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108.620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578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119.140.509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6.859.992.760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102.899.891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188.649.801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145.774.846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3805381013"/>
                  </a:ext>
                </a:extLst>
              </a:tr>
              <a:tr h="54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7030A0"/>
                          </a:solidFill>
                          <a:effectLst/>
                        </a:rPr>
                        <a:t>Νοσοκομείο, κλινική κλπ.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1.035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2.941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5.802.941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332.826.746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4.992.401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9.152.736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7.072.568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582444510"/>
                  </a:ext>
                </a:extLst>
              </a:tr>
              <a:tr h="54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7030A0"/>
                          </a:solidFill>
                          <a:effectLst/>
                        </a:rPr>
                        <a:t>Σύνολο 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B0F0"/>
                          </a:solidFill>
                          <a:effectLst/>
                        </a:rPr>
                        <a:t>146.914</a:t>
                      </a:r>
                      <a:endParaRPr lang="el-GR" sz="12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B0F0"/>
                          </a:solidFill>
                          <a:effectLst/>
                        </a:rPr>
                        <a:t> </a:t>
                      </a:r>
                      <a:endParaRPr lang="el-GR" sz="12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B0F0"/>
                          </a:solidFill>
                          <a:effectLst/>
                        </a:rPr>
                        <a:t> </a:t>
                      </a:r>
                      <a:endParaRPr lang="el-GR" sz="12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B0F0"/>
                          </a:solidFill>
                          <a:effectLst/>
                        </a:rPr>
                        <a:t>14.773.224.464</a:t>
                      </a:r>
                      <a:endParaRPr lang="el-GR" sz="12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B0F0"/>
                          </a:solidFill>
                          <a:effectLst/>
                        </a:rPr>
                        <a:t>221.598.367</a:t>
                      </a:r>
                      <a:endParaRPr lang="el-GR" sz="12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B0F0"/>
                          </a:solidFill>
                          <a:effectLst/>
                        </a:rPr>
                        <a:t>406.263.673</a:t>
                      </a:r>
                      <a:endParaRPr lang="el-GR" sz="12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313.931.020</a:t>
                      </a:r>
                      <a:endParaRPr lang="el-GR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2235978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50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6" y="6187382"/>
            <a:ext cx="6523285" cy="670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764" y="396234"/>
            <a:ext cx="1137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Χρηματοδοτικό Κενό – Εξοικονόμηση Ενέργειας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 (3/5)</a:t>
            </a:r>
            <a:endParaRPr lang="el-GR" sz="4000" b="1" dirty="0">
              <a:solidFill>
                <a:srgbClr val="7030A0"/>
              </a:solidFill>
              <a:latin typeface="+mj-lt"/>
              <a:ea typeface="+mj-ea"/>
              <a:cs typeface="Aharoni" panose="02010803020104030203" pitchFamily="2" charset="-79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410130"/>
              </p:ext>
            </p:extLst>
          </p:nvPr>
        </p:nvGraphicFramePr>
        <p:xfrm>
          <a:off x="1341884" y="1772816"/>
          <a:ext cx="9217025" cy="4032449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639756">
                  <a:extLst>
                    <a:ext uri="{9D8B030D-6E8A-4147-A177-3AD203B41FA5}">
                      <a16:colId xmlns="" xmlns:a16="http://schemas.microsoft.com/office/drawing/2014/main" val="3668779184"/>
                    </a:ext>
                  </a:extLst>
                </a:gridCol>
                <a:gridCol w="1863683">
                  <a:extLst>
                    <a:ext uri="{9D8B030D-6E8A-4147-A177-3AD203B41FA5}">
                      <a16:colId xmlns="" xmlns:a16="http://schemas.microsoft.com/office/drawing/2014/main" val="767018573"/>
                    </a:ext>
                  </a:extLst>
                </a:gridCol>
                <a:gridCol w="1706993">
                  <a:extLst>
                    <a:ext uri="{9D8B030D-6E8A-4147-A177-3AD203B41FA5}">
                      <a16:colId xmlns="" xmlns:a16="http://schemas.microsoft.com/office/drawing/2014/main" val="2141576912"/>
                    </a:ext>
                  </a:extLst>
                </a:gridCol>
                <a:gridCol w="1708836">
                  <a:extLst>
                    <a:ext uri="{9D8B030D-6E8A-4147-A177-3AD203B41FA5}">
                      <a16:colId xmlns="" xmlns:a16="http://schemas.microsoft.com/office/drawing/2014/main" val="2947124862"/>
                    </a:ext>
                  </a:extLst>
                </a:gridCol>
                <a:gridCol w="1297757">
                  <a:extLst>
                    <a:ext uri="{9D8B030D-6E8A-4147-A177-3AD203B41FA5}">
                      <a16:colId xmlns="" xmlns:a16="http://schemas.microsoft.com/office/drawing/2014/main" val="1911060874"/>
                    </a:ext>
                  </a:extLst>
                </a:gridCol>
              </a:tblGrid>
              <a:tr h="707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7030A0"/>
                          </a:solidFill>
                          <a:effectLst/>
                        </a:rPr>
                        <a:t> Κατηγορίες κτιρίων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7030A0"/>
                          </a:solidFill>
                          <a:effectLst/>
                        </a:rPr>
                        <a:t>Προ του 1960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7030A0"/>
                          </a:solidFill>
                          <a:effectLst/>
                        </a:rPr>
                        <a:t>1961 - 1970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7030A0"/>
                          </a:solidFill>
                          <a:effectLst/>
                        </a:rPr>
                        <a:t>1971 - 1980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7030A0"/>
                          </a:solidFill>
                          <a:effectLst/>
                        </a:rPr>
                        <a:t>Σύνολο</a:t>
                      </a:r>
                      <a:r>
                        <a:rPr lang="en-US" sz="1400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29578876"/>
                  </a:ext>
                </a:extLst>
              </a:tr>
              <a:tr h="522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7030A0"/>
                          </a:solidFill>
                          <a:effectLst/>
                        </a:rPr>
                        <a:t>Ξενοδοχείο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2.300   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2.310  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                 5.776   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         10.386  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10885348"/>
                  </a:ext>
                </a:extLst>
              </a:tr>
              <a:tr h="712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7030A0"/>
                          </a:solidFill>
                          <a:effectLst/>
                        </a:rPr>
                        <a:t>Εργοστάσιο - Εργαστήριο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4.589  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4.164   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                 5.688   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         14.441  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50489299"/>
                  </a:ext>
                </a:extLst>
              </a:tr>
              <a:tr h="522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7030A0"/>
                          </a:solidFill>
                          <a:effectLst/>
                        </a:rPr>
                        <a:t>Σχολικό κτίριο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6.669  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2.673   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                 3.090   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         12.432  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61190297"/>
                  </a:ext>
                </a:extLst>
              </a:tr>
              <a:tr h="522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7030A0"/>
                          </a:solidFill>
                          <a:effectLst/>
                        </a:rPr>
                        <a:t>Κατάστημα - Γραφείο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44.708  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29.986  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               33.926   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      108.620   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24280696"/>
                  </a:ext>
                </a:extLst>
              </a:tr>
              <a:tr h="522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7030A0"/>
                          </a:solidFill>
                          <a:effectLst/>
                        </a:rPr>
                        <a:t>Νοσοκομείο, κλινική κλπ.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454  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265  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                     316   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           1.035   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69204853"/>
                  </a:ext>
                </a:extLst>
              </a:tr>
              <a:tr h="522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7030A0"/>
                          </a:solidFill>
                          <a:effectLst/>
                        </a:rPr>
                        <a:t>Σύνολο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70C0"/>
                          </a:solidFill>
                          <a:effectLst/>
                        </a:rPr>
                        <a:t>58.720   </a:t>
                      </a:r>
                      <a:endParaRPr lang="el-GR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70C0"/>
                          </a:solidFill>
                          <a:effectLst/>
                        </a:rPr>
                        <a:t>39.398   </a:t>
                      </a:r>
                      <a:endParaRPr lang="el-GR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              </a:t>
                      </a:r>
                      <a:r>
                        <a:rPr lang="el-GR" sz="1600" b="1" dirty="0">
                          <a:solidFill>
                            <a:srgbClr val="0070C0"/>
                          </a:solidFill>
                          <a:effectLst/>
                        </a:rPr>
                        <a:t>48.796   </a:t>
                      </a:r>
                      <a:endParaRPr lang="el-GR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70C0"/>
                          </a:solidFill>
                          <a:effectLst/>
                        </a:rPr>
                        <a:t>      146.914   </a:t>
                      </a:r>
                      <a:endParaRPr lang="el-GR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96949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6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6" y="6187382"/>
            <a:ext cx="6523285" cy="670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764" y="548680"/>
            <a:ext cx="11593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Χρηματοδοτικό Κενό –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 </a:t>
            </a:r>
            <a:r>
              <a:rPr lang="el-GR" sz="4000" b="1" dirty="0" smtClean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Εξοικονόμηση Ενέργειας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 (4/5)</a:t>
            </a:r>
            <a:endParaRPr lang="el-GR" sz="4000" b="1" dirty="0">
              <a:solidFill>
                <a:srgbClr val="7030A0"/>
              </a:solidFill>
              <a:latin typeface="+mj-lt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60" y="1844824"/>
            <a:ext cx="957706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6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6" y="6187382"/>
            <a:ext cx="6523285" cy="670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788" y="540251"/>
            <a:ext cx="11305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Χρηματοδοτικό Κενό – Εξοικονόμηση Ενέργειας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 (5/5)</a:t>
            </a:r>
            <a:endParaRPr lang="el-GR" sz="4000" b="1" dirty="0">
              <a:solidFill>
                <a:srgbClr val="7030A0"/>
              </a:solidFill>
              <a:latin typeface="+mj-lt"/>
              <a:ea typeface="+mj-ea"/>
              <a:cs typeface="Aharoni" panose="02010803020104030203" pitchFamily="2" charset="-79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577271"/>
              </p:ext>
            </p:extLst>
          </p:nvPr>
        </p:nvGraphicFramePr>
        <p:xfrm>
          <a:off x="1701924" y="2174812"/>
          <a:ext cx="8429867" cy="302434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5889105">
                  <a:extLst>
                    <a:ext uri="{9D8B030D-6E8A-4147-A177-3AD203B41FA5}">
                      <a16:colId xmlns="" xmlns:a16="http://schemas.microsoft.com/office/drawing/2014/main" val="3669781933"/>
                    </a:ext>
                  </a:extLst>
                </a:gridCol>
                <a:gridCol w="2540762">
                  <a:extLst>
                    <a:ext uri="{9D8B030D-6E8A-4147-A177-3AD203B41FA5}">
                      <a16:colId xmlns="" xmlns:a16="http://schemas.microsoft.com/office/drawing/2014/main" val="3733204637"/>
                    </a:ext>
                  </a:extLst>
                </a:gridCol>
              </a:tblGrid>
              <a:tr h="604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</a:rPr>
                        <a:t>Έργα ενεργειακής αναβάθμισης</a:t>
                      </a:r>
                      <a:endParaRPr lang="el-GR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</a:rPr>
                        <a:t>Τιμή (€/τ.μ.)</a:t>
                      </a:r>
                      <a:endParaRPr lang="el-GR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217668"/>
                  </a:ext>
                </a:extLst>
              </a:tr>
              <a:tr h="604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</a:rPr>
                        <a:t>Πρόγραμμα «Εξοικονομώ κατ’ οίκον»</a:t>
                      </a:r>
                      <a:endParaRPr lang="el-GR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                      112,72   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68045957"/>
                  </a:ext>
                </a:extLst>
              </a:tr>
              <a:tr h="604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</a:rPr>
                        <a:t>Έργα ενεργειακής αναβάθμισης σε κτίρια στο δήμο Λάρισας</a:t>
                      </a:r>
                      <a:endParaRPr lang="el-GR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                      101,36   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10196892"/>
                  </a:ext>
                </a:extLst>
              </a:tr>
              <a:tr h="604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</a:rPr>
                        <a:t>Έργα ενεργειακής αναβάθμισης σε κτίρια στο δήμο Δράμας  </a:t>
                      </a:r>
                      <a:endParaRPr lang="el-GR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                      113,92   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94829683"/>
                  </a:ext>
                </a:extLst>
              </a:tr>
              <a:tr h="6048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solidFill>
                            <a:srgbClr val="FFFF00"/>
                          </a:solidFill>
                          <a:effectLst/>
                        </a:rPr>
                        <a:t>Μέσο κόστος </a:t>
                      </a:r>
                      <a:endParaRPr lang="el-GR" sz="3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00B0F0"/>
                          </a:solidFill>
                          <a:effectLst/>
                        </a:rPr>
                        <a:t>                    </a:t>
                      </a:r>
                      <a:r>
                        <a:rPr lang="en-US" sz="2000" b="1" dirty="0" smtClean="0">
                          <a:solidFill>
                            <a:srgbClr val="00B0F0"/>
                          </a:solidFill>
                          <a:effectLst/>
                        </a:rPr>
                        <a:t>   </a:t>
                      </a:r>
                      <a:r>
                        <a:rPr lang="el-GR" sz="2000" b="1" dirty="0" smtClean="0">
                          <a:solidFill>
                            <a:srgbClr val="00B0F0"/>
                          </a:solidFill>
                          <a:effectLst/>
                        </a:rPr>
                        <a:t>109,33   </a:t>
                      </a:r>
                      <a:endParaRPr lang="el-GR" sz="32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19670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1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5" y="6187382"/>
            <a:ext cx="6523285" cy="670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756" y="260648"/>
            <a:ext cx="1188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Κατανομή Πόρων – Αστικές Και Χωρικές Επενδύσεις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 (1/2)   </a:t>
            </a:r>
            <a:endParaRPr lang="el-GR" sz="4000" b="1" dirty="0">
              <a:solidFill>
                <a:srgbClr val="7030A0"/>
              </a:solidFill>
              <a:latin typeface="+mj-lt"/>
              <a:ea typeface="+mj-ea"/>
              <a:cs typeface="Aharoni" panose="02010803020104030203" pitchFamily="2" charset="-79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32807"/>
              </p:ext>
            </p:extLst>
          </p:nvPr>
        </p:nvGraphicFramePr>
        <p:xfrm>
          <a:off x="1197868" y="1790609"/>
          <a:ext cx="9289033" cy="3960438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933977">
                  <a:extLst>
                    <a:ext uri="{9D8B030D-6E8A-4147-A177-3AD203B41FA5}">
                      <a16:colId xmlns="" xmlns:a16="http://schemas.microsoft.com/office/drawing/2014/main" val="1409515473"/>
                    </a:ext>
                  </a:extLst>
                </a:gridCol>
                <a:gridCol w="1512254">
                  <a:extLst>
                    <a:ext uri="{9D8B030D-6E8A-4147-A177-3AD203B41FA5}">
                      <a16:colId xmlns="" xmlns:a16="http://schemas.microsoft.com/office/drawing/2014/main" val="3811634594"/>
                    </a:ext>
                  </a:extLst>
                </a:gridCol>
                <a:gridCol w="1408217">
                  <a:extLst>
                    <a:ext uri="{9D8B030D-6E8A-4147-A177-3AD203B41FA5}">
                      <a16:colId xmlns="" xmlns:a16="http://schemas.microsoft.com/office/drawing/2014/main" val="1349331441"/>
                    </a:ext>
                  </a:extLst>
                </a:gridCol>
                <a:gridCol w="1521544">
                  <a:extLst>
                    <a:ext uri="{9D8B030D-6E8A-4147-A177-3AD203B41FA5}">
                      <a16:colId xmlns="" xmlns:a16="http://schemas.microsoft.com/office/drawing/2014/main" val="848177748"/>
                    </a:ext>
                  </a:extLst>
                </a:gridCol>
                <a:gridCol w="1521544">
                  <a:extLst>
                    <a:ext uri="{9D8B030D-6E8A-4147-A177-3AD203B41FA5}">
                      <a16:colId xmlns="" xmlns:a16="http://schemas.microsoft.com/office/drawing/2014/main" val="1430549663"/>
                    </a:ext>
                  </a:extLst>
                </a:gridCol>
                <a:gridCol w="1391497">
                  <a:extLst>
                    <a:ext uri="{9D8B030D-6E8A-4147-A177-3AD203B41FA5}">
                      <a16:colId xmlns="" xmlns:a16="http://schemas.microsoft.com/office/drawing/2014/main" val="2733206889"/>
                    </a:ext>
                  </a:extLst>
                </a:gridCol>
              </a:tblGrid>
              <a:tr h="588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ΑΣΤΙΚΕΣ - ΧΩΡΙΚΕΣ</a:t>
                      </a:r>
                      <a:endParaRPr lang="el-GR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06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1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Εργαλείο</a:t>
                      </a:r>
                      <a:endParaRPr lang="el-GR" sz="900" b="1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06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Λ.Α.</a:t>
                      </a:r>
                      <a:endParaRPr lang="el-GR" sz="2000" dirty="0" smtClean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06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1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Μεταβατικές</a:t>
                      </a:r>
                      <a:r>
                        <a:rPr lang="el-GR" sz="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l-GR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06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1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Π.Α.</a:t>
                      </a:r>
                      <a:endParaRPr lang="el-GR" sz="2000" dirty="0" smtClean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Σύνολο</a:t>
                      </a:r>
                      <a:endParaRPr lang="el-GR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3030119"/>
                  </a:ext>
                </a:extLst>
              </a:tr>
              <a:tr h="56195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solidFill>
                            <a:srgbClr val="FFFF00"/>
                          </a:solidFill>
                          <a:effectLst/>
                        </a:rPr>
                        <a:t>Δάνεια ή άλλα ισοδύναμα</a:t>
                      </a:r>
                      <a:endParaRPr lang="el-GR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Επενδυτικά δάνεια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99.053.997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63.093.320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57.876.953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220.024.270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7588648"/>
                  </a:ext>
                </a:extLst>
              </a:tr>
              <a:tr h="56195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Εγγυήσεις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42.451.713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27.039.994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24.804.408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94.296.115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5622476"/>
                  </a:ext>
                </a:extLst>
              </a:tr>
              <a:tr h="56195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smtClean="0">
                          <a:solidFill>
                            <a:srgbClr val="00B0F0"/>
                          </a:solidFill>
                          <a:effectLst/>
                        </a:rPr>
                        <a:t>Μερικό Σύνολο</a:t>
                      </a:r>
                      <a:endParaRPr lang="el-GR" sz="14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rgbClr val="00B0F0"/>
                          </a:solidFill>
                          <a:effectLst/>
                        </a:rPr>
                        <a:t>141.505.710</a:t>
                      </a:r>
                      <a:endParaRPr lang="el-GR" sz="14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rgbClr val="00B0F0"/>
                          </a:solidFill>
                          <a:effectLst/>
                        </a:rPr>
                        <a:t>90.133.314</a:t>
                      </a:r>
                      <a:endParaRPr lang="el-GR" sz="14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rgbClr val="00B0F0"/>
                          </a:solidFill>
                          <a:effectLst/>
                        </a:rPr>
                        <a:t>82.681.361</a:t>
                      </a:r>
                      <a:endParaRPr lang="el-GR" sz="14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rgbClr val="00B0F0"/>
                          </a:solidFill>
                          <a:effectLst/>
                        </a:rPr>
                        <a:t>314.320.385</a:t>
                      </a:r>
                      <a:endParaRPr lang="el-GR" sz="20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27747214"/>
                  </a:ext>
                </a:extLst>
              </a:tr>
              <a:tr h="56195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solidFill>
                            <a:srgbClr val="FFFF00"/>
                          </a:solidFill>
                          <a:effectLst/>
                        </a:rPr>
                        <a:t>Κεφάλαια συν-επένδυσης</a:t>
                      </a:r>
                      <a:endParaRPr lang="el-GR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Ίδια κεφάλαια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7.447.669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4.743.859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4.351.651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16.543.179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70835566"/>
                  </a:ext>
                </a:extLst>
              </a:tr>
              <a:tr h="56195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 smtClean="0">
                          <a:solidFill>
                            <a:srgbClr val="00B0F0"/>
                          </a:solidFill>
                          <a:effectLst/>
                        </a:rPr>
                        <a:t>Μερικό Σύνολο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solidFill>
                            <a:srgbClr val="00B0F0"/>
                          </a:solidFill>
                          <a:effectLst/>
                        </a:rPr>
                        <a:t>7.447.669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solidFill>
                            <a:srgbClr val="00B0F0"/>
                          </a:solidFill>
                          <a:effectLst/>
                        </a:rPr>
                        <a:t>4.743.859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solidFill>
                            <a:srgbClr val="00B0F0"/>
                          </a:solidFill>
                          <a:effectLst/>
                        </a:rPr>
                        <a:t>4.351.651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rgbClr val="00B0F0"/>
                          </a:solidFill>
                          <a:effectLst/>
                        </a:rPr>
                        <a:t>16.543.179</a:t>
                      </a:r>
                      <a:endParaRPr lang="el-GR" sz="20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27130712"/>
                  </a:ext>
                </a:extLst>
              </a:tr>
              <a:tr h="56195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solidFill>
                            <a:srgbClr val="FFFF00"/>
                          </a:solidFill>
                          <a:effectLst/>
                        </a:rPr>
                        <a:t>       Σύνολο Αστικών</a:t>
                      </a:r>
                      <a:r>
                        <a:rPr lang="el-GR" sz="1000" baseline="0" dirty="0" smtClean="0">
                          <a:solidFill>
                            <a:srgbClr val="FFFF00"/>
                          </a:solidFill>
                          <a:effectLst/>
                        </a:rPr>
                        <a:t> – Χωρικών </a:t>
                      </a:r>
                      <a:r>
                        <a:rPr lang="el-GR" sz="1000" dirty="0" smtClean="0">
                          <a:solidFill>
                            <a:srgbClr val="FFFF00"/>
                          </a:solidFill>
                          <a:effectLst/>
                        </a:rPr>
                        <a:t>Επενδύσεων</a:t>
                      </a:r>
                      <a:endParaRPr lang="el-GR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148.953.380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94.877.172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87.033.012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330.863.564</a:t>
                      </a:r>
                      <a:endParaRPr lang="el-GR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67740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37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721" y="6187382"/>
            <a:ext cx="6523285" cy="670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780" y="188640"/>
            <a:ext cx="1141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Κατανομή</a:t>
            </a:r>
            <a:r>
              <a:rPr lang="el-GR" sz="3200" dirty="0">
                <a:solidFill>
                  <a:srgbClr val="7030A0"/>
                </a:solidFill>
                <a:cs typeface="Aharoni" panose="02010803020104030203" pitchFamily="2" charset="-79"/>
              </a:rPr>
              <a:t> </a:t>
            </a:r>
            <a:r>
              <a:rPr lang="el-GR" sz="3600" b="1" dirty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Πόρων – Αστικές Και Χωρικές Επενδύσεις </a:t>
            </a:r>
            <a:r>
              <a:rPr lang="el-GR" sz="3600" b="1" dirty="0" smtClean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(2/2</a:t>
            </a:r>
            <a:r>
              <a:rPr lang="el-GR" sz="3600" b="1" dirty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677970"/>
              </p:ext>
            </p:extLst>
          </p:nvPr>
        </p:nvGraphicFramePr>
        <p:xfrm>
          <a:off x="621804" y="1456093"/>
          <a:ext cx="10945216" cy="4622007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7190475">
                  <a:extLst>
                    <a:ext uri="{9D8B030D-6E8A-4147-A177-3AD203B41FA5}">
                      <a16:colId xmlns="" xmlns:a16="http://schemas.microsoft.com/office/drawing/2014/main" val="2606883812"/>
                    </a:ext>
                  </a:extLst>
                </a:gridCol>
                <a:gridCol w="2530605">
                  <a:extLst>
                    <a:ext uri="{9D8B030D-6E8A-4147-A177-3AD203B41FA5}">
                      <a16:colId xmlns="" xmlns:a16="http://schemas.microsoft.com/office/drawing/2014/main" val="2539098244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974325707"/>
                    </a:ext>
                  </a:extLst>
                </a:gridCol>
              </a:tblGrid>
              <a:tr h="94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l-GR" sz="18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Θεματικοί στόχοι</a:t>
                      </a:r>
                      <a:endParaRPr lang="el-GR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Χρηματοδοτικό κενό (προϋπολογισμός έργων) που αντιστοιχούν στο κάθε Θ.Σ.</a:t>
                      </a:r>
                      <a:r>
                        <a:rPr lang="el-GR" sz="11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% κατανομή</a:t>
                      </a:r>
                      <a:endParaRPr lang="el-GR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546947412"/>
                  </a:ext>
                </a:extLst>
              </a:tr>
              <a:tr h="499033">
                <a:tc>
                  <a:txBody>
                    <a:bodyPr/>
                    <a:lstStyle/>
                    <a:p>
                      <a:pPr lvl="0"/>
                      <a:r>
                        <a:rPr lang="el-GR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haroni" panose="02010803020104030203" pitchFamily="2" charset="-79"/>
                        </a:rPr>
                        <a:t>ΘΣ 1: Ενίσχυση της Έρευνας, της Τεχνολογικής Ανάπτυξης και της Καινοτομίας</a:t>
                      </a:r>
                      <a:endParaRPr lang="el-GR" sz="16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103.962.235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16,26%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52555458"/>
                  </a:ext>
                </a:extLst>
              </a:tr>
              <a:tr h="520644">
                <a:tc>
                  <a:txBody>
                    <a:bodyPr/>
                    <a:lstStyle/>
                    <a:p>
                      <a:pPr lvl="0"/>
                      <a:r>
                        <a:rPr lang="el-GR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haroni" panose="02010803020104030203" pitchFamily="2" charset="-79"/>
                        </a:rPr>
                        <a:t>ΘΣ 4: Υποστήριξη της μετάβασης σε μια οικονομία χαμηλών εκπομπών διοξειδίου του άνθρακα σε όλους τους τομείς</a:t>
                      </a:r>
                      <a:endParaRPr lang="el-GR" sz="16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175.361.328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27,42%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65519606"/>
                  </a:ext>
                </a:extLst>
              </a:tr>
              <a:tr h="456794">
                <a:tc>
                  <a:txBody>
                    <a:bodyPr/>
                    <a:lstStyle/>
                    <a:p>
                      <a:pPr lvl="0"/>
                      <a:r>
                        <a:rPr lang="el-GR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haroni" panose="02010803020104030203" pitchFamily="2" charset="-79"/>
                        </a:rPr>
                        <a:t>ΘΣ 6: Διατήρηση και προστασία του περιβάλλοντος και προώθηση της αποδοτικής χρήσης των πόρων</a:t>
                      </a:r>
                      <a:endParaRPr lang="el-GR" sz="16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176.952.966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27,67%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541783371"/>
                  </a:ext>
                </a:extLst>
              </a:tr>
              <a:tr h="456794">
                <a:tc>
                  <a:txBody>
                    <a:bodyPr/>
                    <a:lstStyle/>
                    <a:p>
                      <a:pPr lvl="0"/>
                      <a:r>
                        <a:rPr lang="el-GR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haroni" panose="02010803020104030203" pitchFamily="2" charset="-79"/>
                        </a:rPr>
                        <a:t>ΘΣ 7: Προώθηση των βιώσιμων μεταφορών και άρση των εμποδίων σε βασικές υποδομές δικτύων </a:t>
                      </a:r>
                      <a:endParaRPr lang="el-GR" sz="16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40.694.941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6,36%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70956024"/>
                  </a:ext>
                </a:extLst>
              </a:tr>
              <a:tr h="456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haroni" panose="02010803020104030203" pitchFamily="2" charset="-79"/>
                        </a:rPr>
                        <a:t>ΘΣ 9: Προώθηση της κοινωνικής ένταξης και της καταπολέμησης της φτώχειας και κάθε διάκρισης</a:t>
                      </a:r>
                      <a:endParaRPr lang="el-GR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75.768.153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11,85%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39151017"/>
                  </a:ext>
                </a:extLst>
              </a:tr>
              <a:tr h="456794">
                <a:tc>
                  <a:txBody>
                    <a:bodyPr/>
                    <a:lstStyle/>
                    <a:p>
                      <a:pPr lvl="0"/>
                      <a:r>
                        <a:rPr lang="el-GR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haroni" panose="02010803020104030203" pitchFamily="2" charset="-79"/>
                        </a:rPr>
                        <a:t>ΘΣ 10: Επένδυση στην εκπαίδευση και κατάρτιση για την απόκτηση δεξιοτήτων και στη δια βίου μάθηση</a:t>
                      </a:r>
                      <a:endParaRPr lang="el-GR" sz="16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66.782.015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10,44%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915032925"/>
                  </a:ext>
                </a:extLst>
              </a:tr>
              <a:tr h="456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7030A0"/>
                          </a:solidFill>
                          <a:effectLst/>
                        </a:rPr>
                        <a:t>                                                                                  Σύνολο</a:t>
                      </a:r>
                      <a:endParaRPr lang="el-GR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00B0F0"/>
                          </a:solidFill>
                          <a:effectLst/>
                        </a:rPr>
                        <a:t>639.521.638</a:t>
                      </a:r>
                      <a:endParaRPr lang="el-GR" sz="18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0" dirty="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el-G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42420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72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80" y="404664"/>
            <a:ext cx="11186717" cy="648072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Προτεινόμενα Εργαλεία</a:t>
            </a:r>
            <a:endParaRPr lang="el-GR" sz="3600" b="1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988" y="6187382"/>
            <a:ext cx="6523285" cy="670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52" y="1078929"/>
            <a:ext cx="9865096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70" y="527408"/>
            <a:ext cx="11816484" cy="648072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Συνεισφορά ΧΕ Στην Επίτευξη Στόχων Προγραμμάτων</a:t>
            </a:r>
            <a:endParaRPr lang="el-GR" sz="3600" b="1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04" y="6187382"/>
            <a:ext cx="6523285" cy="670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5940" y="1471825"/>
            <a:ext cx="950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ΕΠΙΔΡΑΣΗ ΣΤΗΝ </a:t>
            </a:r>
            <a:r>
              <a:rPr lang="el-GR" b="1" u="sng" dirty="0" smtClean="0">
                <a:solidFill>
                  <a:srgbClr val="7030A0"/>
                </a:solidFill>
              </a:rPr>
              <a:t>ΕΠΙΧΕΙΡΗΜΑΤΙΚΟΤΗΤΑ</a:t>
            </a:r>
            <a:r>
              <a:rPr lang="el-GR" dirty="0" smtClean="0"/>
              <a:t> - ΔΕΙΚΤΕΣ ΕΚΡΟΩΝ ΚΑΙ ΑΠΟΤΕΛΕΣΜΑΤΩΝ</a:t>
            </a:r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329665"/>
              </p:ext>
            </p:extLst>
          </p:nvPr>
        </p:nvGraphicFramePr>
        <p:xfrm>
          <a:off x="729816" y="2646204"/>
          <a:ext cx="3096344" cy="2336356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318813">
                  <a:extLst>
                    <a:ext uri="{9D8B030D-6E8A-4147-A177-3AD203B41FA5}">
                      <a16:colId xmlns="" xmlns:a16="http://schemas.microsoft.com/office/drawing/2014/main" val="3958776522"/>
                    </a:ext>
                  </a:extLst>
                </a:gridCol>
                <a:gridCol w="1777531">
                  <a:extLst>
                    <a:ext uri="{9D8B030D-6E8A-4147-A177-3AD203B41FA5}">
                      <a16:colId xmlns="" xmlns:a16="http://schemas.microsoft.com/office/drawing/2014/main" val="1716933827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Κατηγορία Περιφέρειας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% εκτιμώμενης συνεισφοράς Χ.Ε.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41729296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Λ.Α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.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58%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61389392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Μετάβαση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58%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34560748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Π. Α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.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58%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5933832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5860" y="20608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ΔΕΙΚΤΕΣ ΕΚΡΟΩΝ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6598468" y="20608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ΔΕΙΚΤΕΣ ΑΠΟΤΕΛΕΣΜΑΤΩΝ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510236" y="3491175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7030A0"/>
                </a:solidFill>
                <a:cs typeface="Aharoni" panose="02010803020104030203" pitchFamily="2" charset="-79"/>
              </a:rPr>
              <a:t>ΕΠΑΝΕΚ</a:t>
            </a:r>
            <a:endParaRPr lang="el-GR" sz="2800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99233"/>
              </p:ext>
            </p:extLst>
          </p:nvPr>
        </p:nvGraphicFramePr>
        <p:xfrm>
          <a:off x="6526460" y="2628234"/>
          <a:ext cx="3096344" cy="2336356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318813">
                  <a:extLst>
                    <a:ext uri="{9D8B030D-6E8A-4147-A177-3AD203B41FA5}">
                      <a16:colId xmlns="" xmlns:a16="http://schemas.microsoft.com/office/drawing/2014/main" val="3958776522"/>
                    </a:ext>
                  </a:extLst>
                </a:gridCol>
                <a:gridCol w="1777531">
                  <a:extLst>
                    <a:ext uri="{9D8B030D-6E8A-4147-A177-3AD203B41FA5}">
                      <a16:colId xmlns="" xmlns:a16="http://schemas.microsoft.com/office/drawing/2014/main" val="1716933827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Κατηγορία Περιφέρειας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% εκτιμώμενης συνεισφοράς Χ.Ε.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41729296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Λ.Α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.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58%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61389392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Μετάβαση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58%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34560748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Π. Α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.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58%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59338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5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8" y="472780"/>
            <a:ext cx="11816484" cy="648072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Συνεισφορά ΧΕ Στην Επίτευξη Στόχων Προγραμμάτων</a:t>
            </a:r>
            <a:endParaRPr lang="el-GR" sz="3600" b="1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04" y="6187382"/>
            <a:ext cx="6523285" cy="670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3892" y="1471929"/>
            <a:ext cx="950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ΕΠΙΔΡΑΣΗ ΣΤΗΝ </a:t>
            </a:r>
            <a:r>
              <a:rPr lang="el-GR" b="1" u="sng" dirty="0" smtClean="0">
                <a:solidFill>
                  <a:srgbClr val="7030A0"/>
                </a:solidFill>
              </a:rPr>
              <a:t>ΕΠΙΧΕΙΡΗΜΑΤΙΚΟΤΗΤΑ</a:t>
            </a:r>
            <a:r>
              <a:rPr lang="el-GR" dirty="0" smtClean="0"/>
              <a:t> - ΔΕΙΚΤΕΣ ΕΚΡΟΩΝ ΚΑΙ ΑΠΟΤΕΛΕΣΜΑΤΩΝ</a:t>
            </a:r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62704"/>
              </p:ext>
            </p:extLst>
          </p:nvPr>
        </p:nvGraphicFramePr>
        <p:xfrm>
          <a:off x="729816" y="2646204"/>
          <a:ext cx="3096344" cy="174959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404156">
                  <a:extLst>
                    <a:ext uri="{9D8B030D-6E8A-4147-A177-3AD203B41FA5}">
                      <a16:colId xmlns="" xmlns:a16="http://schemas.microsoft.com/office/drawing/2014/main" val="3958776522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1716933827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Κατηγορία Περιφέρειας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% εκτιμώμενης συνεισφοράς Χ.Ε.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41729296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ΜΑΧ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50%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61389392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ΜΙΝ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6%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3456074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5860" y="20608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ΔΕΙΚΤΕΣ ΕΚΡΟΩΝ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6598468" y="20608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ΔΕΙΚΤΕΣ ΑΠΟΤΕΛΕΣΜΑΤΩΝ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798268" y="3507111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7030A0"/>
                </a:solidFill>
                <a:cs typeface="Aharoni" panose="02010803020104030203" pitchFamily="2" charset="-79"/>
              </a:rPr>
              <a:t>ΠΕΠ</a:t>
            </a:r>
            <a:endParaRPr lang="el-GR" sz="2800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65129"/>
              </p:ext>
            </p:extLst>
          </p:nvPr>
        </p:nvGraphicFramePr>
        <p:xfrm>
          <a:off x="6454452" y="2629831"/>
          <a:ext cx="3096344" cy="174959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404156">
                  <a:extLst>
                    <a:ext uri="{9D8B030D-6E8A-4147-A177-3AD203B41FA5}">
                      <a16:colId xmlns="" xmlns:a16="http://schemas.microsoft.com/office/drawing/2014/main" val="3958776522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1716933827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Κατηγορία Περιφέρειας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% εκτιμώμενης συνεισφοράς Χ.Ε.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41729296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ΜΑΧ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50%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61389392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ΜΙΝ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6%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34560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50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450560"/>
            <a:ext cx="11816484" cy="648072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Συνεισφορά ΧΕ Στην Επίτευξη Στόχων Προγραμμάτων</a:t>
            </a:r>
            <a:endParaRPr lang="el-GR" sz="3600" b="1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04" y="6187382"/>
            <a:ext cx="6523285" cy="670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876" y="1454999"/>
            <a:ext cx="950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ΕΠΙΔΡΑΣΗ ΣΤΗΝ </a:t>
            </a:r>
            <a:r>
              <a:rPr lang="el-GR" b="1" u="sng" dirty="0" smtClean="0">
                <a:solidFill>
                  <a:srgbClr val="7030A0"/>
                </a:solidFill>
              </a:rPr>
              <a:t>ΕΝΕΡΓΕΙΑΚΗ ΑΠΟΔΟΤΙΚΟΤΗΤΑ</a:t>
            </a:r>
            <a:r>
              <a:rPr lang="el-GR" dirty="0" smtClean="0"/>
              <a:t> - ΔΕΙΚΤΕΣ ΕΚΡΟΩΝ ΚΑΙ ΑΠΟΤΕΛΕΣΜΑΤΩΝ</a:t>
            </a:r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16003"/>
              </p:ext>
            </p:extLst>
          </p:nvPr>
        </p:nvGraphicFramePr>
        <p:xfrm>
          <a:off x="729816" y="2646204"/>
          <a:ext cx="3096344" cy="2336356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318813">
                  <a:extLst>
                    <a:ext uri="{9D8B030D-6E8A-4147-A177-3AD203B41FA5}">
                      <a16:colId xmlns="" xmlns:a16="http://schemas.microsoft.com/office/drawing/2014/main" val="3958776522"/>
                    </a:ext>
                  </a:extLst>
                </a:gridCol>
                <a:gridCol w="1777531">
                  <a:extLst>
                    <a:ext uri="{9D8B030D-6E8A-4147-A177-3AD203B41FA5}">
                      <a16:colId xmlns="" xmlns:a16="http://schemas.microsoft.com/office/drawing/2014/main" val="1716933827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Κατηγορία Περιφέρειας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% εκτιμώμενης συνεισφοράς Χ.Ε.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41729296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Λ.Α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.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13%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61389392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Μετάβαση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13%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34560748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Π. Α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.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13%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5933832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5860" y="20608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ΔΕΙΚΤΕΣ ΕΚΡΟΩΝ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6598468" y="20608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ΔΕΙΚΤΕΣ ΑΠΟΤΕΛΕΣΜΑΤΩΝ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294212" y="3491175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7030A0"/>
                </a:solidFill>
                <a:cs typeface="Aharoni" panose="02010803020104030203" pitchFamily="2" charset="-79"/>
              </a:rPr>
              <a:t>ΥΜΕΠΕΡΑΑ</a:t>
            </a:r>
            <a:endParaRPr lang="el-GR" sz="2800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797349"/>
              </p:ext>
            </p:extLst>
          </p:nvPr>
        </p:nvGraphicFramePr>
        <p:xfrm>
          <a:off x="6598468" y="2623547"/>
          <a:ext cx="3096344" cy="2336356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318813">
                  <a:extLst>
                    <a:ext uri="{9D8B030D-6E8A-4147-A177-3AD203B41FA5}">
                      <a16:colId xmlns="" xmlns:a16="http://schemas.microsoft.com/office/drawing/2014/main" val="3958776522"/>
                    </a:ext>
                  </a:extLst>
                </a:gridCol>
                <a:gridCol w="1777531">
                  <a:extLst>
                    <a:ext uri="{9D8B030D-6E8A-4147-A177-3AD203B41FA5}">
                      <a16:colId xmlns="" xmlns:a16="http://schemas.microsoft.com/office/drawing/2014/main" val="1716933827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Κατηγορία Περιφέρειας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% εκτιμώμενης συνεισφοράς Χ.Ε.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41729296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Λ.Α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.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13%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61389392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Μετάβαση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13%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34560748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Π. Α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.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13%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5933832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62164" y="20608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7030A0"/>
                </a:solidFill>
                <a:cs typeface="Aharoni" panose="02010803020104030203" pitchFamily="2" charset="-79"/>
              </a:rPr>
              <a:t>ΣΥΝΕΙΣΦΟΡΑ </a:t>
            </a:r>
            <a:r>
              <a:rPr lang="el-GR" u="sng" dirty="0" smtClean="0">
                <a:solidFill>
                  <a:srgbClr val="7030A0"/>
                </a:solidFill>
                <a:cs typeface="Aharoni" panose="02010803020104030203" pitchFamily="2" charset="-79"/>
              </a:rPr>
              <a:t>ΕΠΑΝΕΚ</a:t>
            </a:r>
            <a:r>
              <a:rPr lang="el-GR" dirty="0" smtClean="0">
                <a:solidFill>
                  <a:srgbClr val="7030A0"/>
                </a:solidFill>
                <a:cs typeface="Aharoni" panose="02010803020104030203" pitchFamily="2" charset="-79"/>
              </a:rPr>
              <a:t>: 3%</a:t>
            </a:r>
            <a:endParaRPr lang="el-GR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567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820" y="620688"/>
            <a:ext cx="9143998" cy="1020762"/>
          </a:xfrm>
        </p:spPr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ΔΟΜΗ ΠΑΡΟΥΣΙΑΣΗΣ </a:t>
            </a:r>
            <a:endParaRPr lang="en-US" b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7908" y="1996413"/>
            <a:ext cx="9756575" cy="4267200"/>
          </a:xfrm>
        </p:spPr>
        <p:txBody>
          <a:bodyPr>
            <a:normAutofit/>
          </a:bodyPr>
          <a:lstStyle/>
          <a:p>
            <a:pPr marL="806450" indent="-806450">
              <a:buClr>
                <a:schemeClr val="accent1">
                  <a:lumMod val="60000"/>
                  <a:lumOff val="40000"/>
                </a:schemeClr>
              </a:buClr>
            </a:pPr>
            <a:r>
              <a:rPr lang="el-GR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Ευρήματα προηγούμενης ΠΠ</a:t>
            </a:r>
          </a:p>
          <a:p>
            <a:pPr marL="806450" indent="-806450">
              <a:buClr>
                <a:schemeClr val="accent1">
                  <a:lumMod val="60000"/>
                  <a:lumOff val="40000"/>
                </a:schemeClr>
              </a:buClr>
            </a:pPr>
            <a:r>
              <a:rPr lang="el-GR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Χρηματοδοτικό κενό</a:t>
            </a:r>
          </a:p>
          <a:p>
            <a:pPr marL="806450" indent="-806450">
              <a:buClr>
                <a:schemeClr val="accent1">
                  <a:lumMod val="60000"/>
                  <a:lumOff val="40000"/>
                </a:schemeClr>
              </a:buClr>
            </a:pPr>
            <a:r>
              <a:rPr lang="el-G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Κατανομές</a:t>
            </a:r>
          </a:p>
          <a:p>
            <a:pPr marL="806450" indent="-806450">
              <a:buClr>
                <a:schemeClr val="accent1">
                  <a:lumMod val="60000"/>
                  <a:lumOff val="40000"/>
                </a:schemeClr>
              </a:buClr>
            </a:pPr>
            <a:r>
              <a:rPr lang="el-GR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Προτεινόμενα εργαλεία</a:t>
            </a:r>
          </a:p>
          <a:p>
            <a:pPr marL="806450" indent="-806450">
              <a:buClr>
                <a:schemeClr val="accent1">
                  <a:lumMod val="60000"/>
                  <a:lumOff val="40000"/>
                </a:schemeClr>
              </a:buClr>
            </a:pPr>
            <a:r>
              <a:rPr lang="el-GR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Συνεισφορά ΧΕ στην επίτευξη στόχων </a:t>
            </a:r>
          </a:p>
          <a:p>
            <a:pPr marL="806450" indent="-806450">
              <a:buClr>
                <a:schemeClr val="accent1">
                  <a:lumMod val="60000"/>
                  <a:lumOff val="40000"/>
                </a:schemeClr>
              </a:buClr>
            </a:pPr>
            <a:r>
              <a:rPr lang="el-GR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Διοίκηση</a:t>
            </a:r>
            <a:endParaRPr lang="en-US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anose="020E0702040304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49996" y="6192138"/>
            <a:ext cx="6523480" cy="665862"/>
            <a:chOff x="2781419" y="-17667"/>
            <a:chExt cx="6523480" cy="6658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1419" y="-15546"/>
              <a:ext cx="1644567" cy="66374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6611" y="-16606"/>
              <a:ext cx="4878288" cy="6393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6611" y="-17667"/>
              <a:ext cx="4878288" cy="665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52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62" y="516983"/>
            <a:ext cx="11816484" cy="648072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7030A0"/>
                </a:solidFill>
                <a:cs typeface="Aharoni" panose="02010803020104030203" pitchFamily="2" charset="-79"/>
              </a:rPr>
              <a:t>Συνεισφορά ΧΕ Στην Επίτευξη Στόχων Προγραμμάτων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04" y="6187382"/>
            <a:ext cx="6523285" cy="670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876" y="1473897"/>
            <a:ext cx="950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cs typeface="Aharoni" panose="02010803020104030203" pitchFamily="2" charset="-79"/>
              </a:rPr>
              <a:t>ΕΠΙΔΡΑΣΗ ΣΤΗΝ </a:t>
            </a:r>
            <a:r>
              <a:rPr lang="el-GR" b="1" u="sng" dirty="0">
                <a:solidFill>
                  <a:srgbClr val="7030A0"/>
                </a:solidFill>
                <a:cs typeface="Aharoni" panose="02010803020104030203" pitchFamily="2" charset="-79"/>
              </a:rPr>
              <a:t>ΕΝΕΡΓΕΙΑΚΗ ΑΠΟΔΟΤΙΚΟΤΗΤΑ</a:t>
            </a:r>
            <a:r>
              <a:rPr lang="el-GR" dirty="0" smtClean="0">
                <a:cs typeface="Aharoni" panose="02010803020104030203" pitchFamily="2" charset="-79"/>
              </a:rPr>
              <a:t> - ΔΕΙΚΤΕΣ ΕΚΡΟΩΝ ΚΑΙ ΑΠΟΤΕΛΕΣΜΑΤ</a:t>
            </a:r>
            <a:r>
              <a:rPr lang="el-GR" dirty="0" smtClean="0"/>
              <a:t>ΩΝ</a:t>
            </a:r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149813"/>
              </p:ext>
            </p:extLst>
          </p:nvPr>
        </p:nvGraphicFramePr>
        <p:xfrm>
          <a:off x="729816" y="2646204"/>
          <a:ext cx="3096344" cy="174959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404156">
                  <a:extLst>
                    <a:ext uri="{9D8B030D-6E8A-4147-A177-3AD203B41FA5}">
                      <a16:colId xmlns="" xmlns:a16="http://schemas.microsoft.com/office/drawing/2014/main" val="3958776522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1716933827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Κατηγορία Περιφέρειας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% εκτιμώμενης συνεισφοράς Χ.Ε.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41729296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ΜΑΧ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36%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61389392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ΜΙΝ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4%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3456074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5860" y="20608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ΔΕΙΚΤΕΣ ΕΚΡΟΩΝ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6598468" y="20608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ΔΕΙΚΤΕΣ ΑΠΟΤΕΛΕΣΜΑΤΩΝ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798268" y="3507111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7030A0"/>
                </a:solidFill>
                <a:cs typeface="Aharoni" panose="02010803020104030203" pitchFamily="2" charset="-79"/>
              </a:rPr>
              <a:t>ΠΕΠ</a:t>
            </a:r>
            <a:endParaRPr lang="el-GR" sz="2800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400233"/>
              </p:ext>
            </p:extLst>
          </p:nvPr>
        </p:nvGraphicFramePr>
        <p:xfrm>
          <a:off x="6454452" y="2629831"/>
          <a:ext cx="3096344" cy="174959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404156">
                  <a:extLst>
                    <a:ext uri="{9D8B030D-6E8A-4147-A177-3AD203B41FA5}">
                      <a16:colId xmlns="" xmlns:a16="http://schemas.microsoft.com/office/drawing/2014/main" val="3958776522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1716933827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Κατηγορία Περιφέρειας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% εκτιμώμενης συνεισφοράς Χ.Ε.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41729296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ΜΑΧ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36%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61389392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ΜΙΝ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4%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34560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51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443567"/>
            <a:ext cx="11816484" cy="648072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Συνεισφορά ΧΕ Στην Επίτευξη Στόχων Προγραμμάτων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04" y="6187382"/>
            <a:ext cx="6523285" cy="670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5900" y="1461143"/>
            <a:ext cx="950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ΕΠΙΔΡΑΣΗ ΣΤΙΣ </a:t>
            </a:r>
            <a:r>
              <a:rPr lang="el-GR" b="1" u="sng" dirty="0" smtClean="0">
                <a:solidFill>
                  <a:srgbClr val="7030A0"/>
                </a:solidFill>
              </a:rPr>
              <a:t>ΑΣΤΙΚΕΣ/ΧΩΡΙΚΕΣ ΕΠΕΝΔΥΣΕΙΣ</a:t>
            </a:r>
            <a:r>
              <a:rPr lang="el-GR" dirty="0" smtClean="0"/>
              <a:t> - ΔΕΙΚΤΕΣ ΕΚΡΟΩΝ ΚΑΙ ΑΠΟΤΕΛΕΣΜΑΤΩΝ</a:t>
            </a:r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014100"/>
              </p:ext>
            </p:extLst>
          </p:nvPr>
        </p:nvGraphicFramePr>
        <p:xfrm>
          <a:off x="729816" y="2646204"/>
          <a:ext cx="3096344" cy="2336356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318813">
                  <a:extLst>
                    <a:ext uri="{9D8B030D-6E8A-4147-A177-3AD203B41FA5}">
                      <a16:colId xmlns="" xmlns:a16="http://schemas.microsoft.com/office/drawing/2014/main" val="3958776522"/>
                    </a:ext>
                  </a:extLst>
                </a:gridCol>
                <a:gridCol w="1777531">
                  <a:extLst>
                    <a:ext uri="{9D8B030D-6E8A-4147-A177-3AD203B41FA5}">
                      <a16:colId xmlns="" xmlns:a16="http://schemas.microsoft.com/office/drawing/2014/main" val="1716933827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Κατηγορία Περιφέρειας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% εκτιμώμενης συνεισφοράς Χ.Ε.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41729296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Λ.Α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.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20%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61389392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Μετάβαση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20%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34560748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Π. Α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.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20%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5933832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5860" y="20608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ΔΕΙΚΤΕΣ ΕΚΡΟΩΝ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6598468" y="20608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ΔΕΙΚΤΕΣ ΑΠΟΤΕΛΕΣΜΑΤΩΝ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294212" y="3376631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7030A0"/>
                </a:solidFill>
                <a:cs typeface="Aharoni" panose="02010803020104030203" pitchFamily="2" charset="-79"/>
              </a:rPr>
              <a:t>ΕΠΑΝΕΚ - </a:t>
            </a:r>
          </a:p>
          <a:p>
            <a:r>
              <a:rPr lang="el-GR" sz="2800" dirty="0" smtClean="0">
                <a:solidFill>
                  <a:srgbClr val="7030A0"/>
                </a:solidFill>
                <a:cs typeface="Aharoni" panose="02010803020104030203" pitchFamily="2" charset="-79"/>
              </a:rPr>
              <a:t>ΥΜΕΠΕΡΑΑ</a:t>
            </a:r>
            <a:endParaRPr lang="el-GR" sz="2800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468" y="2521594"/>
            <a:ext cx="3115326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4" y="464607"/>
            <a:ext cx="11816484" cy="648072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Συνεισφορά ΧΕ Στην Επίτευξη Στόχων Προγραμμάτων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04" y="6187382"/>
            <a:ext cx="6523285" cy="670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1924" y="1571688"/>
            <a:ext cx="950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cs typeface="Aharoni" panose="02010803020104030203" pitchFamily="2" charset="-79"/>
              </a:rPr>
              <a:t>ΕΠΙΔΡΑΣΗ </a:t>
            </a:r>
            <a:r>
              <a:rPr lang="el-GR" dirty="0" smtClean="0"/>
              <a:t>ΣΤΙΣ </a:t>
            </a:r>
            <a:r>
              <a:rPr lang="el-GR" b="1" u="sng" dirty="0">
                <a:solidFill>
                  <a:srgbClr val="7030A0"/>
                </a:solidFill>
              </a:rPr>
              <a:t>ΑΣΤΙΚΕΣ/ΧΩΡΙΚΕΣ ΕΠΕΝΔΥΣΕΙΣ</a:t>
            </a:r>
            <a:r>
              <a:rPr lang="el-GR" dirty="0"/>
              <a:t> </a:t>
            </a:r>
            <a:r>
              <a:rPr lang="el-GR" dirty="0" smtClean="0">
                <a:cs typeface="Aharoni" panose="02010803020104030203" pitchFamily="2" charset="-79"/>
              </a:rPr>
              <a:t>- ΔΕΙΚΤΕΣ ΕΚΡΟΩΝ ΚΑΙ ΑΠΟΤΕΛΕΣΜΑΤ</a:t>
            </a:r>
            <a:r>
              <a:rPr lang="el-GR" dirty="0" smtClean="0"/>
              <a:t>ΩΝ</a:t>
            </a:r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359594"/>
              </p:ext>
            </p:extLst>
          </p:nvPr>
        </p:nvGraphicFramePr>
        <p:xfrm>
          <a:off x="729816" y="2646204"/>
          <a:ext cx="3096344" cy="174959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404156">
                  <a:extLst>
                    <a:ext uri="{9D8B030D-6E8A-4147-A177-3AD203B41FA5}">
                      <a16:colId xmlns="" xmlns:a16="http://schemas.microsoft.com/office/drawing/2014/main" val="3958776522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1716933827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Κατηγορία Περιφέρειας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% εκτιμώμενης συνεισφοράς Χ.Ε.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41729296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ΜΑΧ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20%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61389392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ΜΙΝ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20%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3456074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5860" y="20608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ΔΕΙΚΤΕΣ ΕΚΡΟΩΝ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6598468" y="20608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ΔΕΙΚΤΕΣ ΑΠΟΤΕΛΕΣΜΑΤΩΝ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798268" y="3507111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7030A0"/>
                </a:solidFill>
                <a:cs typeface="Aharoni" panose="02010803020104030203" pitchFamily="2" charset="-79"/>
              </a:rPr>
              <a:t>ΠΕΠ</a:t>
            </a:r>
            <a:endParaRPr lang="el-GR" sz="2800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172492"/>
              </p:ext>
            </p:extLst>
          </p:nvPr>
        </p:nvGraphicFramePr>
        <p:xfrm>
          <a:off x="6454452" y="2629831"/>
          <a:ext cx="3096344" cy="174959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404156">
                  <a:extLst>
                    <a:ext uri="{9D8B030D-6E8A-4147-A177-3AD203B41FA5}">
                      <a16:colId xmlns="" xmlns:a16="http://schemas.microsoft.com/office/drawing/2014/main" val="3958776522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1716933827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Κατηγορία Περιφέρειας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% εκτιμώμενης συνεισφοράς Χ.Ε.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41729296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ΜΑΧ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20%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61389392"/>
                  </a:ext>
                </a:extLst>
              </a:tr>
              <a:tr h="58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ΜΙΝ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  <a:cs typeface="Aharoni" panose="02010803020104030203" pitchFamily="2" charset="-79"/>
                        </a:rPr>
                        <a:t>20%</a:t>
                      </a:r>
                      <a:endParaRPr lang="el-GR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34560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0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33" y="188640"/>
            <a:ext cx="11873735" cy="587152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 smtClean="0">
                <a:solidFill>
                  <a:srgbClr val="7030A0"/>
                </a:solidFill>
              </a:rPr>
              <a:t>Στρατηγική Επιλογής Διοίκησης</a:t>
            </a:r>
            <a:endParaRPr lang="el-GR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6" y="6187382"/>
            <a:ext cx="6523285" cy="6706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84" y="775793"/>
            <a:ext cx="10739272" cy="5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0"/>
            <a:ext cx="10872190" cy="680094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solidFill>
                  <a:srgbClr val="7030A0"/>
                </a:solidFill>
              </a:rPr>
              <a:t>Διοίκηση ΧΕ ΠΠ 2014-2020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44" y="548680"/>
            <a:ext cx="10225136" cy="5638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996" y="6187382"/>
            <a:ext cx="652328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03" y="404664"/>
            <a:ext cx="11546757" cy="648072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solidFill>
                  <a:srgbClr val="7030A0"/>
                </a:solidFill>
              </a:rPr>
              <a:t>Παρούσα Κατάσταση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802" y="6187382"/>
            <a:ext cx="6523285" cy="670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3932" y="1040030"/>
            <a:ext cx="8377553" cy="424731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l-G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ΕΧΟΥΝ </a:t>
            </a:r>
            <a:r>
              <a:rPr lang="el-G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ΔΗΜΙΟΥΡΓΗΘΕΙ 3 ΤΑΜΕΙΑ </a:t>
            </a:r>
            <a:r>
              <a:rPr lang="el-G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ΧΑΡΤΟΦΥΛΑΚΙΟΥ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ΤΕΠΙΧ ΙΙ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ΔΙΑΧΕΙΡΙΣΤΗΣ: ΕΤΕΑΝ ΑΕ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Δάνεια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συμπεριλαμβάνεται και</a:t>
            </a:r>
            <a:r>
              <a:rPr lang="el-G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κεφάλαιο κίνησης)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Εγγυήσεις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Μικροδάνεια (</a:t>
            </a:r>
            <a:r>
              <a:rPr lang="el-G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απαιτείται τροποποίηση θεσμικού πλαισίου)</a:t>
            </a:r>
          </a:p>
          <a:p>
            <a:endParaRPr lang="el-GR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ΤΕΞΟΙΚ ΙΙ - </a:t>
            </a:r>
            <a:r>
              <a:rPr lang="el-G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ΔΙΑΧΕΙΡΙΣΤΗΣ: ΕΤΕΑΝ </a:t>
            </a:r>
            <a:r>
              <a:rPr lang="el-G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Δάνεια (</a:t>
            </a:r>
            <a:r>
              <a:rPr lang="el-G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προβλέπεται και συνδυασμός με </a:t>
            </a:r>
            <a:r>
              <a:rPr lang="el-G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επιχορήγηση </a:t>
            </a:r>
            <a:r>
              <a:rPr lang="el-G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ή/και</a:t>
            </a:r>
            <a:r>
              <a:rPr lang="el-G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επιδότηση επιτοκίου)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ΤΑΕΣΥΜ (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EQUIFUND)</a:t>
            </a:r>
            <a:r>
              <a:rPr lang="el-G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l-G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ΔΙΑΧΕΙΡΙΣΤΗΣ: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EIF</a:t>
            </a:r>
            <a:endParaRPr lang="el-GR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Επιχειρηματικές Συμμετοχές όλων των σταδίων (</a:t>
            </a:r>
            <a:r>
              <a:rPr lang="en-U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stage, pre-seed, seed, growth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7085" y="5738047"/>
            <a:ext cx="8377553" cy="3693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ΕΙΝΑΙ ΣΕ ΕΞΕΛΙΞΗ Η ΔΙΑΔΙΚΑΣΙΑ ΔΗΜΙΟΥΡΓΙΑΣ ΤΟΥ </a:t>
            </a:r>
            <a:r>
              <a:rPr lang="el-GR" b="1" dirty="0" smtClean="0"/>
              <a:t>ΤΑΜΕΙΟΥ ΥΠΟΔΟΜΩΝ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6067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6" y="6181803"/>
            <a:ext cx="6523285" cy="670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9956" y="1893720"/>
            <a:ext cx="8856984" cy="344709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EFF6F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l-GR" dirty="0" smtClean="0"/>
          </a:p>
          <a:p>
            <a:pPr algn="ctr"/>
            <a:r>
              <a:rPr lang="el-GR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ΣΥΝΕΙΣΦΟΡΑ ΠΟΡΩΝ: </a:t>
            </a:r>
          </a:p>
          <a:p>
            <a:endParaRPr lang="el-GR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ΕΠΑΝΕΚ: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l-GR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ΤΕΠΙΧ ΙΙ: 400 Μ€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l-GR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ΤΕΞΟΙΚ ΙΙ: 68 Μ€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l-GR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ΤΑΕΣΥΜ: 200 Μ€</a:t>
            </a:r>
            <a:endParaRPr lang="el-GR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0" lvl="5" indent="-285750">
              <a:buFont typeface="Wingdings" panose="05000000000000000000" pitchFamily="2" charset="2"/>
              <a:buChar char="Ø"/>
            </a:pPr>
            <a:r>
              <a:rPr lang="el-GR" sz="20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ΠΕΠ</a:t>
            </a:r>
            <a:r>
              <a:rPr lang="el-GR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028950" lvl="6" indent="-285750">
              <a:buFont typeface="Wingdings" panose="05000000000000000000" pitchFamily="2" charset="2"/>
              <a:buChar char="ü"/>
            </a:pPr>
            <a:r>
              <a:rPr lang="el-GR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ΤΕΠΙΧ ΙΙ: 124 Μ€</a:t>
            </a:r>
          </a:p>
          <a:p>
            <a:pPr lvl="6"/>
            <a:endParaRPr lang="el-GR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284684"/>
            <a:ext cx="11552238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94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36" y="1988840"/>
            <a:ext cx="8594429" cy="318385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5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μελέτη έχει αναρτηθεί στην ιστοσελίδα:</a:t>
            </a:r>
            <a:br>
              <a:rPr lang="el-GR" sz="5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>
                <a:solidFill>
                  <a:srgbClr val="7030A0"/>
                </a:solidFill>
              </a:rPr>
              <a:t/>
            </a:r>
            <a:br>
              <a:rPr lang="el-GR" dirty="0">
                <a:solidFill>
                  <a:srgbClr val="7030A0"/>
                </a:solidFill>
              </a:rPr>
            </a:br>
            <a:r>
              <a:rPr lang="el-GR" b="1" u="sng" dirty="0">
                <a:solidFill>
                  <a:srgbClr val="0070C0"/>
                </a:solidFill>
                <a:hlinkClick r:id="rId2"/>
              </a:rPr>
              <a:t>https://www.espa.gr/el/Pages/elibraryFS.aspx?item=2378</a:t>
            </a:r>
            <a:r>
              <a:rPr lang="el-GR" dirty="0"/>
              <a:t> </a:t>
            </a:r>
            <a:br>
              <a:rPr lang="el-GR" dirty="0"/>
            </a:b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988" y="6187382"/>
            <a:ext cx="652328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0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2" y="1484784"/>
            <a:ext cx="10657184" cy="3183851"/>
          </a:xfrm>
        </p:spPr>
        <p:txBody>
          <a:bodyPr>
            <a:normAutofit/>
          </a:bodyPr>
          <a:lstStyle/>
          <a:p>
            <a:pPr algn="ctr"/>
            <a:r>
              <a:rPr lang="el-GR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Ευχαριστούμε </a:t>
            </a:r>
            <a:br>
              <a:rPr lang="el-GR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Την Προσοχή Σας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988" y="6187382"/>
            <a:ext cx="652328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03" y="404664"/>
            <a:ext cx="10394629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7030A0"/>
                </a:solidFill>
                <a:cs typeface="Aharoni" panose="02010803020104030203" pitchFamily="2" charset="-79"/>
              </a:rPr>
              <a:t>Ευρήματα προηγούμενης </a:t>
            </a:r>
            <a:r>
              <a:rPr lang="el-GR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ΠΠ - Προβλήματα</a:t>
            </a:r>
            <a:endParaRPr lang="en-US" b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6" y="6181803"/>
            <a:ext cx="6523285" cy="670618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58005391"/>
              </p:ext>
            </p:extLst>
          </p:nvPr>
        </p:nvGraphicFramePr>
        <p:xfrm>
          <a:off x="1701924" y="1412776"/>
          <a:ext cx="813690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444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332656"/>
            <a:ext cx="11737304" cy="587152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7030A0"/>
                </a:solidFill>
                <a:cs typeface="Aharoni" panose="02010803020104030203" pitchFamily="2" charset="-79"/>
              </a:rPr>
              <a:t>Ευρήματα προηγούμενης </a:t>
            </a:r>
            <a:r>
              <a:rPr lang="el-GR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ΠΠ</a:t>
            </a:r>
            <a:r>
              <a:rPr lang="en-US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 – </a:t>
            </a:r>
            <a:r>
              <a:rPr lang="el-GR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Ανάλυση αγοράς</a:t>
            </a:r>
            <a:endParaRPr lang="en-US" b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812" y="6187382"/>
            <a:ext cx="6523285" cy="670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37157" y="3244334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λ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36" y="1144561"/>
            <a:ext cx="2182557" cy="4832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116" y="1144561"/>
            <a:ext cx="7691511" cy="4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9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79" y="188640"/>
            <a:ext cx="11449273" cy="828161"/>
          </a:xfrm>
        </p:spPr>
        <p:txBody>
          <a:bodyPr/>
          <a:lstStyle/>
          <a:p>
            <a:pPr algn="ctr"/>
            <a:r>
              <a:rPr lang="el-GR" sz="4000" b="1" dirty="0">
                <a:solidFill>
                  <a:srgbClr val="7030A0"/>
                </a:solidFill>
                <a:cs typeface="Aharoni" panose="02010803020104030203" pitchFamily="2" charset="-79"/>
              </a:rPr>
              <a:t>Ευρήματα προηγούμενης ΠΠ</a:t>
            </a:r>
            <a:endParaRPr lang="en-US" sz="4000" b="1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962897"/>
              </p:ext>
            </p:extLst>
          </p:nvPr>
        </p:nvGraphicFramePr>
        <p:xfrm>
          <a:off x="765820" y="1199386"/>
          <a:ext cx="10729192" cy="4824534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663356">
                  <a:extLst>
                    <a:ext uri="{9D8B030D-6E8A-4147-A177-3AD203B41FA5}">
                      <a16:colId xmlns="" xmlns:a16="http://schemas.microsoft.com/office/drawing/2014/main" val="3327386860"/>
                    </a:ext>
                  </a:extLst>
                </a:gridCol>
                <a:gridCol w="1238397">
                  <a:extLst>
                    <a:ext uri="{9D8B030D-6E8A-4147-A177-3AD203B41FA5}">
                      <a16:colId xmlns="" xmlns:a16="http://schemas.microsoft.com/office/drawing/2014/main" val="3400042731"/>
                    </a:ext>
                  </a:extLst>
                </a:gridCol>
                <a:gridCol w="1238397">
                  <a:extLst>
                    <a:ext uri="{9D8B030D-6E8A-4147-A177-3AD203B41FA5}">
                      <a16:colId xmlns="" xmlns:a16="http://schemas.microsoft.com/office/drawing/2014/main" val="2104794358"/>
                    </a:ext>
                  </a:extLst>
                </a:gridCol>
                <a:gridCol w="1339270">
                  <a:extLst>
                    <a:ext uri="{9D8B030D-6E8A-4147-A177-3AD203B41FA5}">
                      <a16:colId xmlns="" xmlns:a16="http://schemas.microsoft.com/office/drawing/2014/main" val="3966023487"/>
                    </a:ext>
                  </a:extLst>
                </a:gridCol>
                <a:gridCol w="1397220">
                  <a:extLst>
                    <a:ext uri="{9D8B030D-6E8A-4147-A177-3AD203B41FA5}">
                      <a16:colId xmlns="" xmlns:a16="http://schemas.microsoft.com/office/drawing/2014/main" val="1033281546"/>
                    </a:ext>
                  </a:extLst>
                </a:gridCol>
                <a:gridCol w="1412245">
                  <a:extLst>
                    <a:ext uri="{9D8B030D-6E8A-4147-A177-3AD203B41FA5}">
                      <a16:colId xmlns="" xmlns:a16="http://schemas.microsoft.com/office/drawing/2014/main" val="1408563878"/>
                    </a:ext>
                  </a:extLst>
                </a:gridCol>
                <a:gridCol w="1238397">
                  <a:extLst>
                    <a:ext uri="{9D8B030D-6E8A-4147-A177-3AD203B41FA5}">
                      <a16:colId xmlns="" xmlns:a16="http://schemas.microsoft.com/office/drawing/2014/main" val="685365225"/>
                    </a:ext>
                  </a:extLst>
                </a:gridCol>
                <a:gridCol w="1201910">
                  <a:extLst>
                    <a:ext uri="{9D8B030D-6E8A-4147-A177-3AD203B41FA5}">
                      <a16:colId xmlns="" xmlns:a16="http://schemas.microsoft.com/office/drawing/2014/main" val="609674396"/>
                    </a:ext>
                  </a:extLst>
                </a:gridCol>
              </a:tblGrid>
              <a:tr h="605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FFFF00"/>
                          </a:solidFill>
                          <a:effectLst/>
                        </a:rPr>
                        <a:t>Θεματική ενότητα</a:t>
                      </a:r>
                      <a:endParaRPr lang="el-GR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FFFF00"/>
                          </a:solidFill>
                          <a:effectLst/>
                        </a:rPr>
                        <a:t>Επιχειρηματικότητα</a:t>
                      </a:r>
                      <a:endParaRPr lang="el-GR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FFFF00"/>
                          </a:solidFill>
                          <a:effectLst/>
                        </a:rPr>
                        <a:t>Εξοικονόμηση ενέργειας</a:t>
                      </a:r>
                      <a:endParaRPr lang="el-GR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FFFF00"/>
                          </a:solidFill>
                          <a:effectLst/>
                        </a:rPr>
                        <a:t>Χωρικές και αστικές αναπλάσεις</a:t>
                      </a:r>
                      <a:endParaRPr lang="el-GR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>
                    <a:solidFill>
                      <a:srgbClr val="00206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FFFF00"/>
                          </a:solidFill>
                          <a:effectLst/>
                        </a:rPr>
                        <a:t>Γενικό σύνολο</a:t>
                      </a:r>
                      <a:endParaRPr lang="el-GR" sz="18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8671717"/>
                  </a:ext>
                </a:extLst>
              </a:tr>
              <a:tr h="293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FFFF00"/>
                          </a:solidFill>
                          <a:effectLst/>
                        </a:rPr>
                        <a:t>Διαχειριστής </a:t>
                      </a:r>
                      <a:endParaRPr lang="el-GR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7030A0"/>
                          </a:solidFill>
                          <a:effectLst/>
                        </a:rPr>
                        <a:t>EIF</a:t>
                      </a:r>
                      <a:endParaRPr lang="el-GR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</a:rPr>
                        <a:t>ETEAN</a:t>
                      </a:r>
                      <a:endParaRPr lang="el-GR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7030A0"/>
                          </a:solidFill>
                          <a:effectLst/>
                        </a:rPr>
                        <a:t>EIB</a:t>
                      </a:r>
                      <a:endParaRPr lang="el-GR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rgbClr val="00B0F0"/>
                          </a:solidFill>
                          <a:effectLst/>
                        </a:rPr>
                        <a:t>Επιμέρους σύνολο</a:t>
                      </a:r>
                      <a:endParaRPr lang="el-GR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marL="0" algn="ctr" defTabSz="45706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ΕΤΕΑΝ</a:t>
                      </a: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marL="0" algn="ctr" defTabSz="45706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EIB</a:t>
                      </a:r>
                      <a:endParaRPr lang="el-GR" sz="12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05" marR="60105" marT="0" marB="0" anchor="ctr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797478"/>
                  </a:ext>
                </a:extLst>
              </a:tr>
              <a:tr h="605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FFFF00"/>
                          </a:solidFill>
                          <a:effectLst/>
                        </a:rPr>
                        <a:t>Ταμείο </a:t>
                      </a:r>
                      <a:endParaRPr lang="el-GR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JEREMIE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ΤΕΠΙΧ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Ταμείο εγγυήσεων για ΜΜΕ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 «Εξοικονομώ κατ’ οίκον»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JESSICA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4583067"/>
                  </a:ext>
                </a:extLst>
              </a:tr>
              <a:tr h="605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FFFF00"/>
                          </a:solidFill>
                          <a:effectLst/>
                        </a:rPr>
                        <a:t>Αρχικοί πόροι (δημόσια δαπάνη)</a:t>
                      </a:r>
                      <a:endParaRPr lang="el-GR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250.000.000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540.000.000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500.000.000*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1.290.000.000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251.000.000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258.000.000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1.799.000.000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extLst>
                  <a:ext uri="{0D108BD9-81ED-4DB2-BD59-A6C34878D82A}">
                    <a16:rowId xmlns="" xmlns:a16="http://schemas.microsoft.com/office/drawing/2014/main" val="402682664"/>
                  </a:ext>
                </a:extLst>
              </a:tr>
              <a:tr h="605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FFFF00"/>
                          </a:solidFill>
                          <a:effectLst/>
                        </a:rPr>
                        <a:t>Τελικοί δεσμευμένοι πόροι (δημόσια δαπάνη)</a:t>
                      </a:r>
                      <a:endParaRPr lang="el-GR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201.510.000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417.180.438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300.000.000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918.690.438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100.999.999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123.120.095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1.142.810.532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extLst>
                  <a:ext uri="{0D108BD9-81ED-4DB2-BD59-A6C34878D82A}">
                    <a16:rowId xmlns="" xmlns:a16="http://schemas.microsoft.com/office/drawing/2014/main" val="3435886468"/>
                  </a:ext>
                </a:extLst>
              </a:tr>
              <a:tr h="605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FFFF00"/>
                          </a:solidFill>
                          <a:effectLst/>
                        </a:rPr>
                        <a:t>Ποσοστό μείωσης προϋπολογισμού</a:t>
                      </a:r>
                      <a:endParaRPr lang="el-GR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-19,40%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-22,74%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Ν/Α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-21,07%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0000"/>
                          </a:solidFill>
                          <a:effectLst/>
                        </a:rPr>
                        <a:t>-59,76%</a:t>
                      </a:r>
                      <a:endParaRPr lang="el-G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0000"/>
                          </a:solidFill>
                          <a:effectLst/>
                        </a:rPr>
                        <a:t>-52,28%</a:t>
                      </a:r>
                      <a:endParaRPr lang="el-G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-36,48%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extLst>
                  <a:ext uri="{0D108BD9-81ED-4DB2-BD59-A6C34878D82A}">
                    <a16:rowId xmlns="" xmlns:a16="http://schemas.microsoft.com/office/drawing/2014/main" val="3129920164"/>
                  </a:ext>
                </a:extLst>
              </a:tr>
              <a:tr h="293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FFFF00"/>
                          </a:solidFill>
                          <a:effectLst/>
                        </a:rPr>
                        <a:t>Εκταμιεύσεις</a:t>
                      </a:r>
                      <a:endParaRPr lang="el-GR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152.028.612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323.083.601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288.650.000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763.762.213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91.881.781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68.398.325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924.042.319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extLst>
                  <a:ext uri="{0D108BD9-81ED-4DB2-BD59-A6C34878D82A}">
                    <a16:rowId xmlns="" xmlns:a16="http://schemas.microsoft.com/office/drawing/2014/main" val="885147146"/>
                  </a:ext>
                </a:extLst>
              </a:tr>
              <a:tr h="605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FFFF00"/>
                          </a:solidFill>
                          <a:effectLst/>
                        </a:rPr>
                        <a:t>Βαθμός απορρόφησης </a:t>
                      </a:r>
                      <a:r>
                        <a:rPr lang="el-GR" sz="1050" dirty="0">
                          <a:solidFill>
                            <a:srgbClr val="FFFF00"/>
                          </a:solidFill>
                          <a:effectLst/>
                        </a:rPr>
                        <a:t>(επί των αρχικών πόρων</a:t>
                      </a:r>
                      <a:r>
                        <a:rPr lang="el-GR" sz="1100" dirty="0">
                          <a:solidFill>
                            <a:srgbClr val="FFFF00"/>
                          </a:solidFill>
                          <a:effectLst/>
                        </a:rPr>
                        <a:t>)</a:t>
                      </a:r>
                      <a:endParaRPr lang="el-GR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60,81%</a:t>
                      </a:r>
                      <a:endParaRPr lang="el-G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59,83%</a:t>
                      </a:r>
                      <a:endParaRPr lang="el-G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Ν/Α</a:t>
                      </a:r>
                      <a:endParaRPr lang="el-G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59,21%</a:t>
                      </a:r>
                      <a:endParaRPr lang="el-G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36,61%</a:t>
                      </a:r>
                      <a:endParaRPr lang="el-G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26,51%</a:t>
                      </a:r>
                      <a:endParaRPr lang="el-G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51,36%</a:t>
                      </a:r>
                      <a:endParaRPr lang="el-G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extLst>
                  <a:ext uri="{0D108BD9-81ED-4DB2-BD59-A6C34878D82A}">
                    <a16:rowId xmlns="" xmlns:a16="http://schemas.microsoft.com/office/drawing/2014/main" val="3149557878"/>
                  </a:ext>
                </a:extLst>
              </a:tr>
              <a:tr h="605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FFFF00"/>
                          </a:solidFill>
                          <a:effectLst/>
                        </a:rPr>
                        <a:t>Βαθμός απορρόφησης </a:t>
                      </a:r>
                      <a:r>
                        <a:rPr lang="el-GR" sz="1050" dirty="0">
                          <a:solidFill>
                            <a:srgbClr val="FFFF00"/>
                          </a:solidFill>
                          <a:effectLst/>
                        </a:rPr>
                        <a:t>(επί των τελικών πόρων)</a:t>
                      </a:r>
                      <a:endParaRPr lang="el-GR" sz="105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C00000"/>
                          </a:solidFill>
                          <a:effectLst/>
                        </a:rPr>
                        <a:t>75,44%</a:t>
                      </a:r>
                      <a:endParaRPr lang="el-GR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C00000"/>
                          </a:solidFill>
                          <a:effectLst/>
                        </a:rPr>
                        <a:t>77,44%</a:t>
                      </a:r>
                      <a:endParaRPr lang="el-GR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C00000"/>
                          </a:solidFill>
                          <a:effectLst/>
                        </a:rPr>
                        <a:t>96,22%</a:t>
                      </a:r>
                      <a:endParaRPr lang="el-GR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C00000"/>
                          </a:solidFill>
                          <a:effectLst/>
                        </a:rPr>
                        <a:t>83,14%</a:t>
                      </a:r>
                      <a:endParaRPr lang="el-GR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C00000"/>
                          </a:solidFill>
                          <a:effectLst/>
                        </a:rPr>
                        <a:t>90,97%</a:t>
                      </a:r>
                      <a:endParaRPr lang="el-GR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C00000"/>
                          </a:solidFill>
                          <a:effectLst/>
                        </a:rPr>
                        <a:t>55,55%</a:t>
                      </a:r>
                      <a:endParaRPr lang="el-GR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C00000"/>
                          </a:solidFill>
                          <a:effectLst/>
                        </a:rPr>
                        <a:t>80,86%</a:t>
                      </a:r>
                      <a:endParaRPr lang="el-GR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5" marR="60105" marT="0" marB="0" anchor="ctr"/>
                </a:tc>
                <a:extLst>
                  <a:ext uri="{0D108BD9-81ED-4DB2-BD59-A6C34878D82A}">
                    <a16:rowId xmlns="" xmlns:a16="http://schemas.microsoft.com/office/drawing/2014/main" val="195387483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20" y="6217865"/>
            <a:ext cx="6523285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-16939"/>
            <a:ext cx="11665296" cy="799788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ΠΠ 2014-2020 – Χρηματοδοτικό Κενό</a:t>
            </a:r>
            <a:endParaRPr lang="en-US" b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04" y="6159647"/>
            <a:ext cx="6523285" cy="670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04" y="782849"/>
            <a:ext cx="10585176" cy="53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9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80" y="6187382"/>
            <a:ext cx="6523285" cy="670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3932" y="332656"/>
            <a:ext cx="9516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Κατανομή Πόρων –Επιχειρηματικότητα</a:t>
            </a:r>
            <a:r>
              <a:rPr lang="en-US" sz="4000" b="1" dirty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 (1/2)</a:t>
            </a:r>
            <a:endParaRPr lang="el-GR" sz="4000" b="1" dirty="0">
              <a:solidFill>
                <a:srgbClr val="7030A0"/>
              </a:solidFill>
              <a:latin typeface="+mj-lt"/>
              <a:ea typeface="+mj-ea"/>
              <a:cs typeface="Aharoni" panose="02010803020104030203" pitchFamily="2" charset="-79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048939"/>
              </p:ext>
            </p:extLst>
          </p:nvPr>
        </p:nvGraphicFramePr>
        <p:xfrm>
          <a:off x="621804" y="1132517"/>
          <a:ext cx="10873209" cy="5040559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512909">
                  <a:extLst>
                    <a:ext uri="{9D8B030D-6E8A-4147-A177-3AD203B41FA5}">
                      <a16:colId xmlns="" xmlns:a16="http://schemas.microsoft.com/office/drawing/2014/main" val="2875062383"/>
                    </a:ext>
                  </a:extLst>
                </a:gridCol>
                <a:gridCol w="1521051">
                  <a:extLst>
                    <a:ext uri="{9D8B030D-6E8A-4147-A177-3AD203B41FA5}">
                      <a16:colId xmlns="" xmlns:a16="http://schemas.microsoft.com/office/drawing/2014/main" val="2598095412"/>
                    </a:ext>
                  </a:extLst>
                </a:gridCol>
                <a:gridCol w="1648378">
                  <a:extLst>
                    <a:ext uri="{9D8B030D-6E8A-4147-A177-3AD203B41FA5}">
                      <a16:colId xmlns="" xmlns:a16="http://schemas.microsoft.com/office/drawing/2014/main" val="692137775"/>
                    </a:ext>
                  </a:extLst>
                </a:gridCol>
                <a:gridCol w="1781032">
                  <a:extLst>
                    <a:ext uri="{9D8B030D-6E8A-4147-A177-3AD203B41FA5}">
                      <a16:colId xmlns="" xmlns:a16="http://schemas.microsoft.com/office/drawing/2014/main" val="2720894292"/>
                    </a:ext>
                  </a:extLst>
                </a:gridCol>
                <a:gridCol w="1781032">
                  <a:extLst>
                    <a:ext uri="{9D8B030D-6E8A-4147-A177-3AD203B41FA5}">
                      <a16:colId xmlns="" xmlns:a16="http://schemas.microsoft.com/office/drawing/2014/main" val="436077029"/>
                    </a:ext>
                  </a:extLst>
                </a:gridCol>
                <a:gridCol w="1628807">
                  <a:extLst>
                    <a:ext uri="{9D8B030D-6E8A-4147-A177-3AD203B41FA5}">
                      <a16:colId xmlns="" xmlns:a16="http://schemas.microsoft.com/office/drawing/2014/main" val="1334694355"/>
                    </a:ext>
                  </a:extLst>
                </a:gridCol>
              </a:tblGrid>
              <a:tr h="932723">
                <a:tc>
                  <a:txBody>
                    <a:bodyPr/>
                    <a:lstStyle/>
                    <a:p>
                      <a:pPr marL="0" algn="ctr" defTabSz="45706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ΕΠΙΧΕΙΡΗΜΑΤΙΚΟΤΗΤΑ</a:t>
                      </a:r>
                      <a:endParaRPr lang="el-GR" sz="1400" b="1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06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Εργαλείο</a:t>
                      </a:r>
                      <a:endParaRPr lang="el-GR" sz="1200" b="1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06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Λ.Α.</a:t>
                      </a:r>
                      <a:endParaRPr lang="el-GR" sz="1200" dirty="0" smtClean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06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Μεταβατικές </a:t>
                      </a:r>
                      <a:endParaRPr lang="el-GR" sz="1200" dirty="0" smtClean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06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Π.Α.</a:t>
                      </a:r>
                      <a:endParaRPr lang="el-GR" sz="1200" dirty="0" smtClean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Σύνολο</a:t>
                      </a:r>
                      <a:endParaRPr lang="el-GR" sz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4088934"/>
                  </a:ext>
                </a:extLst>
              </a:tr>
              <a:tr h="35066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FFFF00"/>
                          </a:solidFill>
                          <a:effectLst/>
                        </a:rPr>
                        <a:t>Δάνεια ή άλλα ισοδύναμα</a:t>
                      </a:r>
                      <a:endParaRPr lang="el-GR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Μικρό-δάνεια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24.099.601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6.335.137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7.508.268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37.943.006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28978575"/>
                  </a:ext>
                </a:extLst>
              </a:tr>
              <a:tr h="35066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Επενδυτικά δάνεια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146.166.097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39.723.842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50.874.415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236.764.354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58946956"/>
                  </a:ext>
                </a:extLst>
              </a:tr>
              <a:tr h="55105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Δάνεια για κεφάλαια κίνησης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219.249.146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59.585.763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76.311.623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355.146.532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51163580"/>
                  </a:ext>
                </a:extLst>
              </a:tr>
              <a:tr h="35066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Εγγυήσεις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196.762.054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53.474.402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68.484.790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318.721.246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66671597"/>
                  </a:ext>
                </a:extLst>
              </a:tr>
              <a:tr h="35066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0070C0"/>
                          </a:solidFill>
                          <a:effectLst/>
                        </a:rPr>
                        <a:t>Μερικό Σύνολο</a:t>
                      </a:r>
                      <a:endParaRPr lang="el-GR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70C0"/>
                          </a:solidFill>
                          <a:effectLst/>
                        </a:rPr>
                        <a:t>586.276.898</a:t>
                      </a:r>
                      <a:endParaRPr lang="el-GR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70C0"/>
                          </a:solidFill>
                          <a:effectLst/>
                        </a:rPr>
                        <a:t>159.119.144</a:t>
                      </a:r>
                      <a:endParaRPr lang="el-GR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70C0"/>
                          </a:solidFill>
                          <a:effectLst/>
                        </a:rPr>
                        <a:t>203.179.096</a:t>
                      </a:r>
                      <a:endParaRPr lang="el-GR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70C0"/>
                          </a:solidFill>
                          <a:effectLst/>
                        </a:rPr>
                        <a:t>948.575.138</a:t>
                      </a:r>
                      <a:endParaRPr lang="el-GR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26568185"/>
                  </a:ext>
                </a:extLst>
              </a:tr>
              <a:tr h="55105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FFFF00"/>
                          </a:solidFill>
                          <a:effectLst/>
                        </a:rPr>
                        <a:t>Κεφάλαια συν-επένδυσης</a:t>
                      </a:r>
                      <a:endParaRPr lang="el-GR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Κεφάλαια σποράς - σταδίων εκκίνησης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42.077.384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11.284.869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14.574.230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67.936.483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53297674"/>
                  </a:ext>
                </a:extLst>
              </a:tr>
              <a:tr h="55105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Επιχειρηματικές συμμετοχές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84.154.767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22.569.739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29.148.460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135.872.966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09746901"/>
                  </a:ext>
                </a:extLst>
              </a:tr>
              <a:tr h="35066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Μετοχικό κεφάλαιο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84.154.767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22.569.739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29.148.460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135.872.966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11736428"/>
                  </a:ext>
                </a:extLst>
              </a:tr>
              <a:tr h="35066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0070C0"/>
                          </a:solidFill>
                          <a:effectLst/>
                        </a:rPr>
                        <a:t>Μερικό</a:t>
                      </a:r>
                      <a:r>
                        <a:rPr lang="el-GR" sz="11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l-GR" sz="1100" dirty="0" smtClean="0">
                          <a:solidFill>
                            <a:srgbClr val="0070C0"/>
                          </a:solidFill>
                          <a:effectLst/>
                        </a:rPr>
                        <a:t>Σύνολο</a:t>
                      </a:r>
                      <a:endParaRPr lang="el-GR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70C0"/>
                          </a:solidFill>
                          <a:effectLst/>
                        </a:rPr>
                        <a:t>210.386.918</a:t>
                      </a:r>
                      <a:endParaRPr lang="el-GR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70C0"/>
                          </a:solidFill>
                          <a:effectLst/>
                        </a:rPr>
                        <a:t>56.424.347</a:t>
                      </a:r>
                      <a:endParaRPr lang="el-GR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70C0"/>
                          </a:solidFill>
                          <a:effectLst/>
                        </a:rPr>
                        <a:t>72.871.150</a:t>
                      </a:r>
                      <a:endParaRPr lang="el-GR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70C0"/>
                          </a:solidFill>
                          <a:effectLst/>
                        </a:rPr>
                        <a:t>339.682.415</a:t>
                      </a:r>
                      <a:endParaRPr lang="el-GR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33959057"/>
                  </a:ext>
                </a:extLst>
              </a:tr>
              <a:tr h="35066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FFFF00"/>
                          </a:solidFill>
                          <a:effectLst/>
                        </a:rPr>
                        <a:t>                   Σύνολο </a:t>
                      </a:r>
                      <a:r>
                        <a:rPr lang="el-GR" sz="1400" dirty="0">
                          <a:solidFill>
                            <a:srgbClr val="FFFF00"/>
                          </a:solidFill>
                          <a:effectLst/>
                        </a:rPr>
                        <a:t>Επιχειρηματικότητας</a:t>
                      </a:r>
                      <a:endParaRPr lang="el-GR" sz="2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796.663.816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215.543.491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276.050.246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Aharoni" panose="02010803020104030203" pitchFamily="2" charset="-79"/>
                        </a:rPr>
                        <a:t>1.288.257.553</a:t>
                      </a:r>
                      <a:endParaRPr lang="el-GR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24787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01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130229"/>
              </p:ext>
            </p:extLst>
          </p:nvPr>
        </p:nvGraphicFramePr>
        <p:xfrm>
          <a:off x="1197868" y="940553"/>
          <a:ext cx="9375762" cy="5121596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5115981">
                  <a:extLst>
                    <a:ext uri="{9D8B030D-6E8A-4147-A177-3AD203B41FA5}">
                      <a16:colId xmlns="" xmlns:a16="http://schemas.microsoft.com/office/drawing/2014/main" val="2284871744"/>
                    </a:ext>
                  </a:extLst>
                </a:gridCol>
                <a:gridCol w="4259781">
                  <a:extLst>
                    <a:ext uri="{9D8B030D-6E8A-4147-A177-3AD203B41FA5}">
                      <a16:colId xmlns="" xmlns:a16="http://schemas.microsoft.com/office/drawing/2014/main" val="1303589834"/>
                    </a:ext>
                  </a:extLst>
                </a:gridCol>
              </a:tblGrid>
              <a:tr h="483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FFFF00"/>
                          </a:solidFill>
                          <a:effectLst/>
                        </a:rPr>
                        <a:t>        Παράμετροι</a:t>
                      </a:r>
                      <a:endParaRPr lang="el-GR" sz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FFFF00"/>
                          </a:solidFill>
                          <a:effectLst/>
                        </a:rPr>
                        <a:t>Τιμές</a:t>
                      </a:r>
                      <a:endParaRPr lang="el-GR" sz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2883090"/>
                  </a:ext>
                </a:extLst>
              </a:tr>
              <a:tr h="45436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l-GR" sz="1200" dirty="0">
                          <a:solidFill>
                            <a:srgbClr val="FFFF00"/>
                          </a:solidFill>
                          <a:effectLst/>
                        </a:rPr>
                        <a:t>Επιχειρηματικά δάνεια προς ΜΜΕ (σε €)</a:t>
                      </a:r>
                      <a:endParaRPr lang="el-GR" sz="1200" dirty="0"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48.140.000.000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3065221"/>
                  </a:ext>
                </a:extLst>
              </a:tr>
              <a:tr h="45436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l-GR" sz="1200" dirty="0">
                          <a:solidFill>
                            <a:srgbClr val="FFFF00"/>
                          </a:solidFill>
                          <a:effectLst/>
                        </a:rPr>
                        <a:t>Ποσοστό ΜΜΕ που δεν έλαβε την αιτούμενη χρηματοδότηση </a:t>
                      </a:r>
                      <a:endParaRPr lang="el-GR" sz="1200" dirty="0"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22,89%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87733223"/>
                  </a:ext>
                </a:extLst>
              </a:tr>
              <a:tr h="45436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l-GR" sz="1200" dirty="0">
                          <a:solidFill>
                            <a:srgbClr val="FFFF00"/>
                          </a:solidFill>
                          <a:effectLst/>
                        </a:rPr>
                        <a:t>Ποσοστό ΜΜΕ που απέρριψε το δανεισμό λόγω υψηλού κόστους</a:t>
                      </a:r>
                      <a:endParaRPr lang="el-GR" sz="1200" dirty="0"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3,66%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9976877"/>
                  </a:ext>
                </a:extLst>
              </a:tr>
              <a:tr h="45436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l-GR" sz="1200" dirty="0">
                          <a:solidFill>
                            <a:srgbClr val="FFFF00"/>
                          </a:solidFill>
                          <a:effectLst/>
                        </a:rPr>
                        <a:t>Μέσο δάνειο ανά ΜΜΕ</a:t>
                      </a:r>
                      <a:endParaRPr lang="el-GR" sz="1200" dirty="0"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321.500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570063549"/>
                  </a:ext>
                </a:extLst>
              </a:tr>
              <a:tr h="45436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l-GR" sz="1200" dirty="0">
                          <a:solidFill>
                            <a:srgbClr val="FFFF00"/>
                          </a:solidFill>
                          <a:effectLst/>
                        </a:rPr>
                        <a:t>Εκτιμώμενος συνολικός αριθμός ΜΜΕ που έλαβε χρηματοδότηση</a:t>
                      </a:r>
                      <a:endParaRPr lang="el-GR" sz="1200" dirty="0"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149.736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90289044"/>
                  </a:ext>
                </a:extLst>
              </a:tr>
              <a:tr h="45436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l-GR" sz="1200" dirty="0">
                          <a:solidFill>
                            <a:srgbClr val="FFFF00"/>
                          </a:solidFill>
                          <a:effectLst/>
                        </a:rPr>
                        <a:t>Εκτιμώμενος αριθμός ΜΜΕ που αιτήθηκε χρηματοδότηση</a:t>
                      </a:r>
                      <a:endParaRPr lang="el-GR" sz="1200" dirty="0"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203.865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5264871"/>
                  </a:ext>
                </a:extLst>
              </a:tr>
              <a:tr h="45436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l-GR" sz="1200" dirty="0">
                          <a:solidFill>
                            <a:srgbClr val="FFFF00"/>
                          </a:solidFill>
                          <a:effectLst/>
                        </a:rPr>
                        <a:t>Αριθμός ΜΜΕ που απορρίφθηκε η χρηματοδότηση</a:t>
                      </a:r>
                      <a:endParaRPr lang="el-GR" sz="1200" dirty="0"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54.129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4058256"/>
                  </a:ext>
                </a:extLst>
              </a:tr>
              <a:tr h="45436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l-GR" sz="1200" dirty="0">
                          <a:solidFill>
                            <a:srgbClr val="FFFF00"/>
                          </a:solidFill>
                          <a:effectLst/>
                        </a:rPr>
                        <a:t>Συνολικό αιτούμενο ποσό ΜΜΕ όπου απορρίφθηκε η αίτηση</a:t>
                      </a:r>
                      <a:endParaRPr lang="el-GR" sz="1200" dirty="0"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17.402.540.180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32256528"/>
                  </a:ext>
                </a:extLst>
              </a:tr>
              <a:tr h="45436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l-GR" sz="1200" dirty="0">
                          <a:solidFill>
                            <a:srgbClr val="FFFF00"/>
                          </a:solidFill>
                          <a:effectLst/>
                        </a:rPr>
                        <a:t>Ποσοστό υγιών ΜΜΕ (με θετικό ρυθμό μεταβολής των πωλήσεων τους τελευταίους 6 μήνες)</a:t>
                      </a:r>
                      <a:endParaRPr lang="el-GR" sz="1200" dirty="0"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21,0%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23255162"/>
                  </a:ext>
                </a:extLst>
              </a:tr>
              <a:tr h="45436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l-GR" sz="1200" dirty="0">
                          <a:solidFill>
                            <a:srgbClr val="FFFF00"/>
                          </a:solidFill>
                          <a:effectLst/>
                        </a:rPr>
                        <a:t>Συνολικό αιτούμενο ποσό υγιών ΜΜΕ όπου δεν χορηγήθηκε </a:t>
                      </a:r>
                      <a:endParaRPr lang="el-GR" sz="1200" dirty="0"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7030A0"/>
                          </a:solidFill>
                          <a:effectLst/>
                        </a:rPr>
                        <a:t>3.654.533.438</a:t>
                      </a:r>
                      <a:endParaRPr lang="el-GR" sz="2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2596136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6" y="6187382"/>
            <a:ext cx="6523285" cy="670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764" y="168990"/>
            <a:ext cx="11809312" cy="76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399" b="1" dirty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Χρηματοδοτικό Κενό – Επιχειρηματικότητα</a:t>
            </a:r>
            <a:r>
              <a:rPr lang="en-US" sz="4399" b="1" dirty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 (2/2)</a:t>
            </a:r>
            <a:endParaRPr lang="el-GR" sz="4399" b="1" dirty="0">
              <a:solidFill>
                <a:srgbClr val="7030A0"/>
              </a:solidFill>
              <a:latin typeface="+mj-lt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155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04" y="6168244"/>
            <a:ext cx="6523285" cy="670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1844" y="260648"/>
            <a:ext cx="10660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Κατανομή Πόρων </a:t>
            </a:r>
            <a:r>
              <a:rPr lang="el-GR" sz="4000" b="1" dirty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– </a:t>
            </a:r>
            <a:r>
              <a:rPr lang="el-GR" sz="4000" b="1" dirty="0" smtClean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Εξοικονόμηση Ενέργειας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+mj-lt"/>
                <a:ea typeface="+mj-ea"/>
                <a:cs typeface="Aharoni" panose="02010803020104030203" pitchFamily="2" charset="-79"/>
              </a:rPr>
              <a:t>(1/5)</a:t>
            </a:r>
            <a:endParaRPr lang="el-GR" sz="4000" b="1" dirty="0">
              <a:solidFill>
                <a:srgbClr val="7030A0"/>
              </a:solidFill>
              <a:latin typeface="+mj-lt"/>
              <a:ea typeface="+mj-ea"/>
              <a:cs typeface="Aharoni" panose="02010803020104030203" pitchFamily="2" charset="-79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252439"/>
              </p:ext>
            </p:extLst>
          </p:nvPr>
        </p:nvGraphicFramePr>
        <p:xfrm>
          <a:off x="837828" y="1268760"/>
          <a:ext cx="10009112" cy="4392487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083896">
                  <a:extLst>
                    <a:ext uri="{9D8B030D-6E8A-4147-A177-3AD203B41FA5}">
                      <a16:colId xmlns="" xmlns:a16="http://schemas.microsoft.com/office/drawing/2014/main" val="1598852617"/>
                    </a:ext>
                  </a:extLst>
                </a:gridCol>
                <a:gridCol w="1629483">
                  <a:extLst>
                    <a:ext uri="{9D8B030D-6E8A-4147-A177-3AD203B41FA5}">
                      <a16:colId xmlns="" xmlns:a16="http://schemas.microsoft.com/office/drawing/2014/main" val="1110262266"/>
                    </a:ext>
                  </a:extLst>
                </a:gridCol>
                <a:gridCol w="1517381">
                  <a:extLst>
                    <a:ext uri="{9D8B030D-6E8A-4147-A177-3AD203B41FA5}">
                      <a16:colId xmlns="" xmlns:a16="http://schemas.microsoft.com/office/drawing/2014/main" val="3724799219"/>
                    </a:ext>
                  </a:extLst>
                </a:gridCol>
                <a:gridCol w="1639493">
                  <a:extLst>
                    <a:ext uri="{9D8B030D-6E8A-4147-A177-3AD203B41FA5}">
                      <a16:colId xmlns="" xmlns:a16="http://schemas.microsoft.com/office/drawing/2014/main" val="4112799864"/>
                    </a:ext>
                  </a:extLst>
                </a:gridCol>
                <a:gridCol w="1639493">
                  <a:extLst>
                    <a:ext uri="{9D8B030D-6E8A-4147-A177-3AD203B41FA5}">
                      <a16:colId xmlns="" xmlns:a16="http://schemas.microsoft.com/office/drawing/2014/main" val="3021706153"/>
                    </a:ext>
                  </a:extLst>
                </a:gridCol>
                <a:gridCol w="1499366">
                  <a:extLst>
                    <a:ext uri="{9D8B030D-6E8A-4147-A177-3AD203B41FA5}">
                      <a16:colId xmlns="" xmlns:a16="http://schemas.microsoft.com/office/drawing/2014/main" val="3966616290"/>
                    </a:ext>
                  </a:extLst>
                </a:gridCol>
              </a:tblGrid>
              <a:tr h="729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ΕΞΟΙΚΟΝΟΜΗΣΗ ΕΝΕΡΓΕΙΑΣ</a:t>
                      </a:r>
                      <a:endParaRPr lang="el-GR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06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Εργαλείο</a:t>
                      </a:r>
                      <a:endParaRPr lang="el-GR" sz="1200" b="1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06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Λ.Α.</a:t>
                      </a:r>
                      <a:endParaRPr lang="el-GR" sz="1200" dirty="0" smtClean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06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Μεταβατικές </a:t>
                      </a:r>
                      <a:endParaRPr lang="el-GR" sz="1200" dirty="0" smtClean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06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Π.Α.</a:t>
                      </a:r>
                      <a:endParaRPr lang="el-GR" sz="1200" dirty="0" smtClean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Σύνολο</a:t>
                      </a:r>
                      <a:endParaRPr lang="el-GR" sz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17416847"/>
                  </a:ext>
                </a:extLst>
              </a:tr>
              <a:tr h="61046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FFFF00"/>
                          </a:solidFill>
                          <a:effectLst/>
                        </a:rPr>
                        <a:t>Δάνεια ή άλλα ισοδύναμα</a:t>
                      </a:r>
                      <a:endParaRPr lang="el-GR" sz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Επενδυτικά δάνεια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37.809.550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22.661.008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19.515.094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79.985.652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04738971"/>
                  </a:ext>
                </a:extLst>
              </a:tr>
              <a:tr h="61046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Εγγυήσεις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16.204.093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9.711.861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8.363.612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34.279.566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45720854"/>
                  </a:ext>
                </a:extLst>
              </a:tr>
              <a:tr h="61046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solidFill>
                            <a:srgbClr val="0070C0"/>
                          </a:solidFill>
                          <a:effectLst/>
                        </a:rPr>
                        <a:t>Μερικό Σύνολο</a:t>
                      </a:r>
                      <a:endParaRPr lang="el-GR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70C0"/>
                          </a:solidFill>
                          <a:effectLst/>
                        </a:rPr>
                        <a:t>54.013.643</a:t>
                      </a:r>
                      <a:endParaRPr lang="el-GR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70C0"/>
                          </a:solidFill>
                          <a:effectLst/>
                        </a:rPr>
                        <a:t>32.372.869</a:t>
                      </a:r>
                      <a:endParaRPr lang="el-GR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70C0"/>
                          </a:solidFill>
                          <a:effectLst/>
                        </a:rPr>
                        <a:t>27.878.706</a:t>
                      </a:r>
                      <a:endParaRPr lang="el-GR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70C0"/>
                          </a:solidFill>
                          <a:effectLst/>
                        </a:rPr>
                        <a:t>114.265.218</a:t>
                      </a:r>
                      <a:endParaRPr lang="el-GR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21535892"/>
                  </a:ext>
                </a:extLst>
              </a:tr>
              <a:tr h="6104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FFFF00"/>
                          </a:solidFill>
                          <a:effectLst/>
                        </a:rPr>
                        <a:t>Κεφάλαια συν-επένδυσης</a:t>
                      </a:r>
                      <a:endParaRPr lang="el-GR" sz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Ίδια κεφάλαια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7.621.905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1.618.150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4.170.463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13.410.518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48534957"/>
                  </a:ext>
                </a:extLst>
              </a:tr>
              <a:tr h="61046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solidFill>
                            <a:srgbClr val="0070C0"/>
                          </a:solidFill>
                          <a:effectLst/>
                        </a:rPr>
                        <a:t>Μερικό Σύνολο</a:t>
                      </a:r>
                      <a:endParaRPr lang="el-GR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70C0"/>
                          </a:solidFill>
                          <a:effectLst/>
                        </a:rPr>
                        <a:t>7.621.905</a:t>
                      </a:r>
                      <a:endParaRPr lang="el-GR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70C0"/>
                          </a:solidFill>
                          <a:effectLst/>
                        </a:rPr>
                        <a:t>1.618.150</a:t>
                      </a:r>
                      <a:endParaRPr lang="el-GR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70C0"/>
                          </a:solidFill>
                          <a:effectLst/>
                        </a:rPr>
                        <a:t>4.170.463</a:t>
                      </a:r>
                      <a:endParaRPr lang="el-GR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70C0"/>
                          </a:solidFill>
                          <a:effectLst/>
                        </a:rPr>
                        <a:t>13.410.518</a:t>
                      </a:r>
                      <a:endParaRPr lang="el-GR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39170524"/>
                  </a:ext>
                </a:extLst>
              </a:tr>
              <a:tr h="6104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solidFill>
                            <a:srgbClr val="FFFF00"/>
                          </a:solidFill>
                          <a:effectLst/>
                        </a:rPr>
                        <a:t>                         Σύνολο </a:t>
                      </a:r>
                      <a:r>
                        <a:rPr lang="el-GR" sz="1200" dirty="0">
                          <a:solidFill>
                            <a:srgbClr val="FFFF00"/>
                          </a:solidFill>
                          <a:effectLst/>
                        </a:rPr>
                        <a:t>Εξοικονόμησης ενέργειας </a:t>
                      </a:r>
                      <a:endParaRPr lang="el-GR" sz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61.635.548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33.991.019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32.049.169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127.675.736</a:t>
                      </a:r>
                      <a:endParaRPr lang="el-GR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81277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1303</Words>
  <Application>Microsoft Office PowerPoint</Application>
  <PresentationFormat>Προσαρμογή</PresentationFormat>
  <Paragraphs>514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Office Theme</vt:lpstr>
      <vt:lpstr>Ex-ante αξιολόγηση Χρηματοδοτικά Εργαλεία Π.Π. 2014-2020</vt:lpstr>
      <vt:lpstr>ΔΟΜΗ ΠΑΡΟΥΣΙΑΣΗΣ </vt:lpstr>
      <vt:lpstr>Ευρήματα προηγούμενης ΠΠ - Προβλήματα</vt:lpstr>
      <vt:lpstr>Ευρήματα προηγούμενης ΠΠ – Ανάλυση αγοράς</vt:lpstr>
      <vt:lpstr>Ευρήματα προηγούμενης ΠΠ</vt:lpstr>
      <vt:lpstr>ΠΠ 2014-2020 – Χρηματοδοτικό Κενό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Προτεινόμενα Εργαλεία</vt:lpstr>
      <vt:lpstr>Συνεισφορά ΧΕ Στην Επίτευξη Στόχων Προγραμμάτων</vt:lpstr>
      <vt:lpstr>Συνεισφορά ΧΕ Στην Επίτευξη Στόχων Προγραμμάτων</vt:lpstr>
      <vt:lpstr>Συνεισφορά ΧΕ Στην Επίτευξη Στόχων Προγραμμάτων</vt:lpstr>
      <vt:lpstr>Συνεισφορά ΧΕ Στην Επίτευξη Στόχων Προγραμμάτων</vt:lpstr>
      <vt:lpstr>Συνεισφορά ΧΕ Στην Επίτευξη Στόχων Προγραμμάτων</vt:lpstr>
      <vt:lpstr>Συνεισφορά ΧΕ Στην Επίτευξη Στόχων Προγραμμάτων</vt:lpstr>
      <vt:lpstr>Στρατηγική Επιλογής Διοίκησης</vt:lpstr>
      <vt:lpstr>Διοίκηση ΧΕ ΠΠ 2014-2020</vt:lpstr>
      <vt:lpstr>Παρούσα Κατάσταση</vt:lpstr>
      <vt:lpstr>Παρουσίαση του PowerPoint</vt:lpstr>
      <vt:lpstr>Η μελέτη έχει αναρτηθεί στην ιστοσελίδα:  https://www.espa.gr/el/Pages/elibraryFS.aspx?item=2378  </vt:lpstr>
      <vt:lpstr>Ευχαριστούμε   Για Την Προσοχή Σας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2017-02-22T09:00:53Z</dcterms:created>
  <dcterms:modified xsi:type="dcterms:W3CDTF">2017-11-28T12:33:14Z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</Properties>
</file>